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038388358" r:id="rId3"/>
    <p:sldId id="615" r:id="rId4"/>
    <p:sldId id="723" r:id="rId5"/>
    <p:sldId id="2038388356" r:id="rId6"/>
    <p:sldId id="2038388336" r:id="rId7"/>
    <p:sldId id="2038388337" r:id="rId8"/>
    <p:sldId id="2038388340" r:id="rId9"/>
    <p:sldId id="619" r:id="rId10"/>
    <p:sldId id="697" r:id="rId11"/>
    <p:sldId id="2038388373" r:id="rId12"/>
    <p:sldId id="745" r:id="rId13"/>
    <p:sldId id="764" r:id="rId14"/>
    <p:sldId id="773" r:id="rId15"/>
    <p:sldId id="761" r:id="rId16"/>
    <p:sldId id="775" r:id="rId17"/>
    <p:sldId id="762" r:id="rId18"/>
    <p:sldId id="763" r:id="rId19"/>
    <p:sldId id="770" r:id="rId20"/>
    <p:sldId id="267" r:id="rId21"/>
    <p:sldId id="257" r:id="rId22"/>
    <p:sldId id="2038388359" r:id="rId23"/>
    <p:sldId id="305" r:id="rId24"/>
    <p:sldId id="754" r:id="rId25"/>
    <p:sldId id="2038388361" r:id="rId26"/>
    <p:sldId id="2038388362" r:id="rId27"/>
    <p:sldId id="2038388360" r:id="rId28"/>
    <p:sldId id="777" r:id="rId29"/>
    <p:sldId id="776" r:id="rId30"/>
    <p:sldId id="280" r:id="rId31"/>
    <p:sldId id="771" r:id="rId32"/>
    <p:sldId id="608" r:id="rId33"/>
    <p:sldId id="2995" r:id="rId34"/>
    <p:sldId id="2996" r:id="rId35"/>
    <p:sldId id="2997" r:id="rId36"/>
    <p:sldId id="2999" r:id="rId37"/>
    <p:sldId id="3000" r:id="rId38"/>
    <p:sldId id="772" r:id="rId39"/>
    <p:sldId id="2038388363" r:id="rId40"/>
    <p:sldId id="2038388364" r:id="rId41"/>
    <p:sldId id="2038388365" r:id="rId42"/>
    <p:sldId id="2038388371" r:id="rId43"/>
    <p:sldId id="2038388366" r:id="rId44"/>
    <p:sldId id="2038388372" r:id="rId45"/>
    <p:sldId id="2038388332" r:id="rId46"/>
    <p:sldId id="774" r:id="rId47"/>
    <p:sldId id="2038388333" r:id="rId48"/>
    <p:sldId id="750" r:id="rId4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21"/>
  </p:normalViewPr>
  <p:slideViewPr>
    <p:cSldViewPr snapToGrid="0">
      <p:cViewPr varScale="1">
        <p:scale>
          <a:sx n="114" d="100"/>
          <a:sy n="114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C52FD-F1FC-E64D-A047-E11CBB987FDD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91230-0AF7-484F-8073-D60A770189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26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711328-0F5F-7547-93A7-8F5111DDB53B}" type="slidenum">
              <a:rPr kumimoji="0" lang="sv-SE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3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754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1562C-1EBB-794E-BF8E-8DB9A0687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4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1562C-1EBB-794E-BF8E-8DB9A0687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2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1562C-1EBB-794E-BF8E-8DB9A0687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0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1562C-1EBB-794E-BF8E-8DB9A0687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44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1562C-1EBB-794E-BF8E-8DB9A0687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13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1562C-1EBB-794E-BF8E-8DB9A0687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81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24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6959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711328-0F5F-7547-93A7-8F5111DDB53B}" type="slidenum">
              <a:rPr kumimoji="0" lang="sv-SE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sv-SE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13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097E2AB-A333-9E1D-221C-B7E6DE3DF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4894900-FA56-7E02-F503-1E9086ABB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38CCDB5-AF67-7977-4BD9-7BF87A48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9E0199E-82B5-345C-61BD-EC6F1E68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26A5B66-AF93-6B8C-A7E2-DD8A3BA9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4783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284CEC-9BEB-0A44-61E5-8E3FE059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3CE37F4-45CF-2249-CD69-8F238474B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A124B53-E010-6941-D3D4-76891E1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FF3D30E-314A-AE15-71C8-4B84A8F8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1F4D7C6-6619-941C-1800-B3D212AB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227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154A9AB8-1CEF-2704-970D-6876CF2C9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3370DD27-F7AD-C15C-3296-45B7F2FE8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EE163DC-9602-086E-74E8-07666C9D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545B0EA-249A-8FF3-CE99-B9904DE1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EEECFF-AFDC-078B-4A79-B6B0C000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418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EDF2FE5-65C9-5FA0-2D72-4C7463FD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21B9BEB-DE16-006E-1619-40C7A3071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D99BD4F-69A8-8099-DEF4-7EEE13E7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1B277D0-76E6-ABD3-8311-91816776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503BC0A-2326-40BA-8022-DF233570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07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077F98-B6CD-94B9-E3F9-88D70BBA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6CD85D8-B044-78F0-E258-5343E881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16727BA-8830-6AE4-C2DD-7014C3B2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C0AE22F-8E4B-6A06-1913-B8CCAE25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6493244-A34A-A79B-78D0-4480FA34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7259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45E5F0-4C38-2DAD-B8EF-F9F3AC9F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9A1FDF-7D8C-9DA7-7975-B1397F7CF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16698D7-A567-8B8F-F93D-84113123B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8BC8FA7-C146-ED23-CCD0-6E760E998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F80E2A3-2E3F-4097-EF71-D3AAAEE31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080ACFE-A090-7C69-D459-0AC21A29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465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0D2435-D2BC-3015-128E-24B470A5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E2D439B-2FA2-D329-71AB-7968A2E2E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316ED9A-9B24-8511-0FFF-70E05FA05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A4CB0B32-EB6A-27E3-347B-195968FC9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308E3CD-DA29-CFD6-F3E5-E551DBF65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3596999-9EF3-8BA5-B449-6FD24DE48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39D466E6-9539-514C-41A5-A9C99A94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C13AC717-33CA-B6F3-B622-3289A5D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6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E65891E-4F05-193F-D412-EBFEDFF6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8B3B0F8-43DA-3EF8-1317-421565F3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86DBB5BC-FC8B-0272-6D43-B61E5996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B6D284A-62E2-CAF0-8055-6CB89FC9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372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BA9766FE-E6C7-CEB1-AA73-05DF59684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F0F9AC0-E682-C923-3DCC-6E6AF62BF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4FA55D8-295C-6A42-DF14-B43D7CED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347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53BEFE-2D69-8CEF-FEFA-84BA2941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4804749-9C17-BC5D-A55C-C08306D1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A704269-C6FD-D645-996D-E7827D019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16730EE-C5B2-1332-2656-F5553029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8806B8E-21F2-69FE-3D37-27EE5DD6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AE20192-4DA4-EA2C-8B82-C449263D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048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198619B-EC62-5AD0-71B6-3B818F61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A857E179-4E9D-29C5-E316-CE196915C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8D55CEF-3F19-FD62-9749-CC0E27ED2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EC781E6-612B-19D5-8979-EBD0B990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F183915-1EED-A2CF-A683-28CD3DE3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2E6BB7B-22FE-DA33-C783-4278D845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36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1F9724E-B75C-0928-425C-318BC594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2807B49-7E9C-9871-E581-47EE34459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ED764C7-2310-7B29-4D3A-E7678BE5F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01101-0695-7C4E-AE90-706B4ED04C28}" type="datetimeFigureOut">
              <a:rPr lang="sv-SE" smtClean="0"/>
              <a:t>2024-10-02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B82F935-0AC4-392B-82B2-FE2B31FF8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25046BB-FF80-64E5-BD29-2F77DAFDA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BF21E-EB4A-AB40-B637-F892D0F218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045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genomic-medicine-sweden/nallo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3A3F5CB-EBDA-A810-C454-1B4A6253A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527"/>
            <a:ext cx="9144000" cy="2387600"/>
          </a:xfrm>
        </p:spPr>
        <p:txBody>
          <a:bodyPr>
            <a:normAutofit/>
          </a:bodyPr>
          <a:lstStyle/>
          <a:p>
            <a:r>
              <a:rPr lang="sv-SE" sz="4400" b="1" dirty="0"/>
              <a:t>Long-read </a:t>
            </a:r>
            <a:r>
              <a:rPr lang="sv-SE" sz="4400" b="1" dirty="0" err="1"/>
              <a:t>sequencing</a:t>
            </a:r>
            <a:r>
              <a:rPr lang="sv-SE" sz="4400" b="1" dirty="0"/>
              <a:t> in rare </a:t>
            </a:r>
            <a:r>
              <a:rPr lang="sv-SE" sz="4400" b="1" dirty="0" err="1"/>
              <a:t>disease</a:t>
            </a:r>
            <a:endParaRPr lang="sv-SE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Underrubrik 2">
            <a:extLst>
              <a:ext uri="{FF2B5EF4-FFF2-40B4-BE49-F238E27FC236}">
                <a16:creationId xmlns:a16="http://schemas.microsoft.com/office/drawing/2014/main" id="{FAB4623B-5648-549D-AF9C-C74462201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6725"/>
            <a:ext cx="9144000" cy="1655762"/>
          </a:xfrm>
        </p:spPr>
        <p:txBody>
          <a:bodyPr>
            <a:normAutofit fontScale="77500" lnSpcReduction="20000"/>
          </a:bodyPr>
          <a:lstStyle/>
          <a:p>
            <a:endParaRPr lang="sv-SE" dirty="0"/>
          </a:p>
          <a:p>
            <a:r>
              <a:rPr lang="sv-SE" dirty="0"/>
              <a:t>Lars Feuk</a:t>
            </a:r>
          </a:p>
          <a:p>
            <a:r>
              <a:rPr lang="sv-SE" dirty="0"/>
              <a:t>Professor, </a:t>
            </a:r>
            <a:r>
              <a:rPr lang="sv-SE" dirty="0" err="1"/>
              <a:t>Department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Immunology</a:t>
            </a:r>
            <a:r>
              <a:rPr lang="sv-SE" dirty="0"/>
              <a:t>, </a:t>
            </a:r>
            <a:r>
              <a:rPr lang="sv-SE" dirty="0" err="1"/>
              <a:t>Genetics</a:t>
            </a:r>
            <a:r>
              <a:rPr lang="sv-SE" dirty="0"/>
              <a:t> and </a:t>
            </a:r>
            <a:r>
              <a:rPr lang="sv-SE" dirty="0" err="1"/>
              <a:t>Pathology</a:t>
            </a:r>
            <a:endParaRPr lang="sv-SE" dirty="0"/>
          </a:p>
          <a:p>
            <a:r>
              <a:rPr lang="sv-SE" dirty="0"/>
              <a:t>Co-director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SciLifeLab</a:t>
            </a:r>
            <a:r>
              <a:rPr lang="sv-SE" dirty="0"/>
              <a:t> </a:t>
            </a:r>
            <a:r>
              <a:rPr lang="sv-SE" dirty="0" err="1"/>
              <a:t>Genomics</a:t>
            </a:r>
            <a:r>
              <a:rPr lang="sv-SE" dirty="0"/>
              <a:t> </a:t>
            </a:r>
            <a:r>
              <a:rPr lang="sv-SE" dirty="0" err="1"/>
              <a:t>Platform</a:t>
            </a:r>
            <a:r>
              <a:rPr lang="sv-SE" dirty="0"/>
              <a:t> and National </a:t>
            </a:r>
            <a:r>
              <a:rPr lang="sv-SE" dirty="0" err="1"/>
              <a:t>Genomics</a:t>
            </a:r>
            <a:r>
              <a:rPr lang="sv-SE" dirty="0"/>
              <a:t> </a:t>
            </a:r>
            <a:r>
              <a:rPr lang="sv-SE" dirty="0" err="1"/>
              <a:t>Infrastructure</a:t>
            </a:r>
            <a:endParaRPr lang="sv-SE" dirty="0"/>
          </a:p>
          <a:p>
            <a:r>
              <a:rPr lang="sv-SE" dirty="0"/>
              <a:t>Uppsala University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5B42A03-6921-D44C-6160-BEB3AD56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78" y="3424198"/>
            <a:ext cx="2374900" cy="69850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D0F4E3E-B9AB-358E-B18E-66B43B45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738" y="3451871"/>
            <a:ext cx="1666790" cy="643154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EE36EBA-FC2F-65C1-2610-709295DF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3627" y="3158062"/>
            <a:ext cx="1524745" cy="1524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93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1">
            <a:extLst>
              <a:ext uri="{FF2B5EF4-FFF2-40B4-BE49-F238E27FC236}">
                <a16:creationId xmlns:a16="http://schemas.microsoft.com/office/drawing/2014/main" id="{0E8B5A63-3E7D-A744-B996-E65560247E72}"/>
              </a:ext>
            </a:extLst>
          </p:cNvPr>
          <p:cNvSpPr>
            <a:spLocks/>
          </p:cNvSpPr>
          <p:nvPr/>
        </p:nvSpPr>
        <p:spPr bwMode="auto">
          <a:xfrm>
            <a:off x="0" y="113488"/>
            <a:ext cx="1219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A PacBio </a:t>
            </a:r>
            <a:r>
              <a:rPr lang="en-GB" sz="3600" dirty="0" err="1">
                <a:solidFill>
                  <a:prstClr val="black"/>
                </a:solidFill>
                <a:latin typeface="Arial" charset="0"/>
                <a:cs typeface="Arial" charset="0"/>
              </a:rPr>
              <a:t>Revio</a:t>
            </a: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 pilot on rare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disease patients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19BF5-C86C-80C0-6B18-46A2BED7B935}"/>
              </a:ext>
            </a:extLst>
          </p:cNvPr>
          <p:cNvSpPr txBox="1"/>
          <p:nvPr/>
        </p:nvSpPr>
        <p:spPr>
          <a:xfrm>
            <a:off x="4752109" y="1195254"/>
            <a:ext cx="744049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 with Genomic Medicine Sweden (GMS)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1CE98-91AA-2C74-8AD6-639757265443}"/>
              </a:ext>
            </a:extLst>
          </p:cNvPr>
          <p:cNvSpPr txBox="1"/>
          <p:nvPr/>
        </p:nvSpPr>
        <p:spPr>
          <a:xfrm>
            <a:off x="445442" y="1773104"/>
            <a:ext cx="5343551" cy="390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plan: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15-20 samples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6 Swedish hospital regions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extracted by regular methods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SVs known or suspected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genomics data available (short reads, arrays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C85F8F1-3DA0-4687-E0DB-971086F3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128" y="4170616"/>
            <a:ext cx="2628900" cy="105410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E9CDF4DB-BAC5-1DA3-4D4E-9F382A136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951" y="1773104"/>
            <a:ext cx="2313177" cy="47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9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DA7B04-B1B5-0945-3C2B-78E46D63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stats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clinic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DNA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C01CC28C-025E-1FB8-A974-749EE1F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136" y="2303175"/>
            <a:ext cx="6756070" cy="4084883"/>
          </a:xfrm>
          <a:prstGeom prst="rect">
            <a:avLst/>
          </a:prstGeom>
        </p:spPr>
      </p:pic>
      <p:grpSp>
        <p:nvGrpSpPr>
          <p:cNvPr id="6" name="Grupp 5">
            <a:extLst>
              <a:ext uri="{FF2B5EF4-FFF2-40B4-BE49-F238E27FC236}">
                <a16:creationId xmlns:a16="http://schemas.microsoft.com/office/drawing/2014/main" id="{5A6FA15E-9261-9B7B-AD1F-AFE1B136521E}"/>
              </a:ext>
            </a:extLst>
          </p:cNvPr>
          <p:cNvGrpSpPr/>
          <p:nvPr/>
        </p:nvGrpSpPr>
        <p:grpSpPr>
          <a:xfrm>
            <a:off x="245423" y="1898306"/>
            <a:ext cx="4849090" cy="4594569"/>
            <a:chOff x="245423" y="1898306"/>
            <a:chExt cx="4849090" cy="4594569"/>
          </a:xfrm>
        </p:grpSpPr>
        <p:pic>
          <p:nvPicPr>
            <p:cNvPr id="4" name="Bildobjekt 3">
              <a:extLst>
                <a:ext uri="{FF2B5EF4-FFF2-40B4-BE49-F238E27FC236}">
                  <a16:creationId xmlns:a16="http://schemas.microsoft.com/office/drawing/2014/main" id="{12B0B12A-EFDF-E26C-F6E6-7459972E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798" y="1910181"/>
              <a:ext cx="4789715" cy="4582694"/>
            </a:xfrm>
            <a:prstGeom prst="rect">
              <a:avLst/>
            </a:prstGeom>
          </p:spPr>
        </p:pic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9B267954-6CEF-4991-88F3-2B3D4E4CDA29}"/>
                </a:ext>
              </a:extLst>
            </p:cNvPr>
            <p:cNvSpPr/>
            <p:nvPr/>
          </p:nvSpPr>
          <p:spPr>
            <a:xfrm>
              <a:off x="245423" y="1898306"/>
              <a:ext cx="533402" cy="52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textruta 7">
            <a:extLst>
              <a:ext uri="{FF2B5EF4-FFF2-40B4-BE49-F238E27FC236}">
                <a16:creationId xmlns:a16="http://schemas.microsoft.com/office/drawing/2014/main" id="{E0F8E645-0D33-FBAE-A628-0C94E6957850}"/>
              </a:ext>
            </a:extLst>
          </p:cNvPr>
          <p:cNvSpPr txBox="1"/>
          <p:nvPr/>
        </p:nvSpPr>
        <p:spPr>
          <a:xfrm>
            <a:off x="2826327" y="1690688"/>
            <a:ext cx="527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Sequenced</a:t>
            </a:r>
            <a:r>
              <a:rPr lang="sv-SE" sz="2000" dirty="0"/>
              <a:t> 16 </a:t>
            </a:r>
            <a:r>
              <a:rPr lang="sv-SE" sz="2000" dirty="0" err="1"/>
              <a:t>samples</a:t>
            </a:r>
            <a:r>
              <a:rPr lang="sv-SE" sz="2000" dirty="0"/>
              <a:t> from 13 different </a:t>
            </a:r>
            <a:r>
              <a:rPr lang="sv-SE" sz="2000" dirty="0" err="1"/>
              <a:t>families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80326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1">
            <a:extLst>
              <a:ext uri="{FF2B5EF4-FFF2-40B4-BE49-F238E27FC236}">
                <a16:creationId xmlns:a16="http://schemas.microsoft.com/office/drawing/2014/main" id="{0E8B5A63-3E7D-A744-B996-E65560247E72}"/>
              </a:ext>
            </a:extLst>
          </p:cNvPr>
          <p:cNvSpPr>
            <a:spLocks/>
          </p:cNvSpPr>
          <p:nvPr/>
        </p:nvSpPr>
        <p:spPr bwMode="auto">
          <a:xfrm>
            <a:off x="0" y="-38916"/>
            <a:ext cx="1219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Results: Variant calling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401326-43FD-5B3D-6A87-0EB71E785EF2}"/>
              </a:ext>
            </a:extLst>
          </p:cNvPr>
          <p:cNvGraphicFramePr>
            <a:graphicFrameLocks noGrp="1"/>
          </p:cNvGraphicFramePr>
          <p:nvPr/>
        </p:nvGraphicFramePr>
        <p:xfrm>
          <a:off x="1122318" y="891827"/>
          <a:ext cx="9998396" cy="5699760"/>
        </p:xfrm>
        <a:graphic>
          <a:graphicData uri="http://schemas.openxmlformats.org/drawingml/2006/table">
            <a:tbl>
              <a:tblPr firstRow="1" bandRow="1"/>
              <a:tblGrid>
                <a:gridCol w="991997">
                  <a:extLst>
                    <a:ext uri="{9D8B030D-6E8A-4147-A177-3AD203B41FA5}">
                      <a16:colId xmlns:a16="http://schemas.microsoft.com/office/drawing/2014/main" val="1414559864"/>
                    </a:ext>
                  </a:extLst>
                </a:gridCol>
                <a:gridCol w="1289790">
                  <a:extLst>
                    <a:ext uri="{9D8B030D-6E8A-4147-A177-3AD203B41FA5}">
                      <a16:colId xmlns:a16="http://schemas.microsoft.com/office/drawing/2014/main" val="3813557221"/>
                    </a:ext>
                  </a:extLst>
                </a:gridCol>
                <a:gridCol w="1513535">
                  <a:extLst>
                    <a:ext uri="{9D8B030D-6E8A-4147-A177-3AD203B41FA5}">
                      <a16:colId xmlns:a16="http://schemas.microsoft.com/office/drawing/2014/main" val="2936760713"/>
                    </a:ext>
                  </a:extLst>
                </a:gridCol>
                <a:gridCol w="1513535">
                  <a:extLst>
                    <a:ext uri="{9D8B030D-6E8A-4147-A177-3AD203B41FA5}">
                      <a16:colId xmlns:a16="http://schemas.microsoft.com/office/drawing/2014/main" val="3831552423"/>
                    </a:ext>
                  </a:extLst>
                </a:gridCol>
                <a:gridCol w="1513535">
                  <a:extLst>
                    <a:ext uri="{9D8B030D-6E8A-4147-A177-3AD203B41FA5}">
                      <a16:colId xmlns:a16="http://schemas.microsoft.com/office/drawing/2014/main" val="2569162641"/>
                    </a:ext>
                  </a:extLst>
                </a:gridCol>
                <a:gridCol w="1354695">
                  <a:extLst>
                    <a:ext uri="{9D8B030D-6E8A-4147-A177-3AD203B41FA5}">
                      <a16:colId xmlns:a16="http://schemas.microsoft.com/office/drawing/2014/main" val="2178757501"/>
                    </a:ext>
                  </a:extLst>
                </a:gridCol>
                <a:gridCol w="1821309">
                  <a:extLst>
                    <a:ext uri="{9D8B030D-6E8A-4147-A177-3AD203B41FA5}">
                      <a16:colId xmlns:a16="http://schemas.microsoft.com/office/drawing/2014/main" val="244421721"/>
                    </a:ext>
                  </a:extLst>
                </a:gridCol>
              </a:tblGrid>
              <a:tr h="325516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ID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Small variants (</a:t>
                      </a:r>
                      <a:r>
                        <a:rPr lang="en-US" sz="1600" dirty="0" err="1"/>
                        <a:t>DeepVariant</a:t>
                      </a:r>
                      <a:r>
                        <a:rPr lang="en-US" sz="1600" dirty="0"/>
                        <a:t>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Nr reads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/>
                        <a:t>SVs &gt; 50bp (Sniffles2)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Mean coverage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380551"/>
                  </a:ext>
                </a:extLst>
              </a:tr>
              <a:tr h="3255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SNVs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Insertions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Deletions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Insertions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Deletions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INV/DUP/BND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651782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4.341M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411.9k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412.2k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12,920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9,543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947615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4.409M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416.9k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426.9k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13,182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9,517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544865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4.369M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413.1k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423.9k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13,041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9,633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427788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4.322M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407.9k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396.1k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12,846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9,320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09210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4.341M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412.4k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405.5k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12,891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9,425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212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575535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4.356M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405.4k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414.8k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12,794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9,576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268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90939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4.389M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419.9k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423.8k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13,331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9,543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01525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4.348M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407.4k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419.7k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13,094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9,595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40698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4.381M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414.7k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408.7k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13,131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9,478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637601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4.422M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418.1k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427.0k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13,071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9,444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163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C94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40372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4.420M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415.3k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422.1k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13,135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9,488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53725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4.409M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415.1k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427.5k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13,083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9,535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90501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4.358M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408.4k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397.7k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12,801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9,481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92022"/>
                  </a:ext>
                </a:extLst>
              </a:tr>
              <a:tr h="3255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4.406M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411.8k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421.6k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12,940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9,474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925754"/>
                  </a:ext>
                </a:extLst>
              </a:tr>
              <a:tr h="3255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4.377M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412.7k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416.3k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13,019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9,504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3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62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22AF51-45D4-F65F-F8D1-E5D7E4C4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55"/>
            <a:ext cx="10515600" cy="1325563"/>
          </a:xfrm>
        </p:spPr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to short-read SVs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27D3FEE-0B50-F57D-0E63-B4BB0E47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82" y="3104463"/>
            <a:ext cx="2349500" cy="3149600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87978793-8882-36F2-6FD8-7A862E11DB96}"/>
              </a:ext>
            </a:extLst>
          </p:cNvPr>
          <p:cNvSpPr txBox="1"/>
          <p:nvPr/>
        </p:nvSpPr>
        <p:spPr>
          <a:xfrm>
            <a:off x="1125187" y="1506022"/>
            <a:ext cx="6558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SweGen</a:t>
            </a:r>
            <a:r>
              <a:rPr lang="sv-SE" dirty="0"/>
              <a:t>: 1000 Swedish </a:t>
            </a:r>
            <a:r>
              <a:rPr lang="sv-SE" dirty="0" err="1"/>
              <a:t>individuals</a:t>
            </a:r>
            <a:r>
              <a:rPr lang="sv-SE" dirty="0"/>
              <a:t> </a:t>
            </a:r>
            <a:r>
              <a:rPr lang="sv-SE" dirty="0" err="1"/>
              <a:t>sequenced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Illumina</a:t>
            </a:r>
            <a:r>
              <a:rPr lang="sv-SE" dirty="0"/>
              <a:t> WGS</a:t>
            </a:r>
          </a:p>
          <a:p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70%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PacBio</a:t>
            </a:r>
            <a:r>
              <a:rPr lang="sv-SE" dirty="0"/>
              <a:t> SVs </a:t>
            </a:r>
            <a:r>
              <a:rPr lang="sv-SE" dirty="0" err="1"/>
              <a:t>are</a:t>
            </a:r>
            <a:r>
              <a:rPr lang="sv-SE" dirty="0"/>
              <a:t> not present in the </a:t>
            </a:r>
            <a:r>
              <a:rPr lang="sv-SE" dirty="0" err="1"/>
              <a:t>SweGen</a:t>
            </a:r>
            <a:r>
              <a:rPr lang="sv-SE" dirty="0"/>
              <a:t> </a:t>
            </a:r>
            <a:r>
              <a:rPr lang="sv-SE" dirty="0" err="1"/>
              <a:t>database</a:t>
            </a:r>
            <a:endParaRPr lang="sv-SE" dirty="0"/>
          </a:p>
        </p:txBody>
      </p:sp>
      <p:grpSp>
        <p:nvGrpSpPr>
          <p:cNvPr id="9" name="Grupp 8">
            <a:extLst>
              <a:ext uri="{FF2B5EF4-FFF2-40B4-BE49-F238E27FC236}">
                <a16:creationId xmlns:a16="http://schemas.microsoft.com/office/drawing/2014/main" id="{E499F45A-78AA-C40F-A6EB-3F5BEE717A9A}"/>
              </a:ext>
            </a:extLst>
          </p:cNvPr>
          <p:cNvGrpSpPr/>
          <p:nvPr/>
        </p:nvGrpSpPr>
        <p:grpSpPr>
          <a:xfrm>
            <a:off x="685800" y="2609385"/>
            <a:ext cx="8538249" cy="4139757"/>
            <a:chOff x="685800" y="2609385"/>
            <a:chExt cx="8538249" cy="4139757"/>
          </a:xfrm>
        </p:grpSpPr>
        <p:grpSp>
          <p:nvGrpSpPr>
            <p:cNvPr id="7" name="Grupp 6">
              <a:extLst>
                <a:ext uri="{FF2B5EF4-FFF2-40B4-BE49-F238E27FC236}">
                  <a16:creationId xmlns:a16="http://schemas.microsoft.com/office/drawing/2014/main" id="{1C59B722-3410-7DE4-0BCB-7E7B842C3D4F}"/>
                </a:ext>
              </a:extLst>
            </p:cNvPr>
            <p:cNvGrpSpPr/>
            <p:nvPr/>
          </p:nvGrpSpPr>
          <p:grpSpPr>
            <a:xfrm>
              <a:off x="685800" y="2609385"/>
              <a:ext cx="8538249" cy="4139757"/>
              <a:chOff x="685800" y="2609385"/>
              <a:chExt cx="8538249" cy="4139757"/>
            </a:xfrm>
          </p:grpSpPr>
          <p:pic>
            <p:nvPicPr>
              <p:cNvPr id="3" name="Bildobjekt 2">
                <a:extLst>
                  <a:ext uri="{FF2B5EF4-FFF2-40B4-BE49-F238E27FC236}">
                    <a16:creationId xmlns:a16="http://schemas.microsoft.com/office/drawing/2014/main" id="{1E2D0888-C02B-E7AA-ACED-C4449F19B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2609385"/>
                <a:ext cx="8538249" cy="4139757"/>
              </a:xfrm>
              <a:prstGeom prst="rect">
                <a:avLst/>
              </a:prstGeom>
            </p:spPr>
          </p:pic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7A32A848-8A1A-DD7D-3481-157FA5A7263D}"/>
                  </a:ext>
                </a:extLst>
              </p:cNvPr>
              <p:cNvSpPr/>
              <p:nvPr/>
            </p:nvSpPr>
            <p:spPr>
              <a:xfrm>
                <a:off x="762000" y="2757055"/>
                <a:ext cx="568036" cy="498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B97046CF-07E9-838D-217B-3B50E1E7C267}"/>
                </a:ext>
              </a:extLst>
            </p:cNvPr>
            <p:cNvSpPr/>
            <p:nvPr/>
          </p:nvSpPr>
          <p:spPr>
            <a:xfrm>
              <a:off x="4993024" y="2889718"/>
              <a:ext cx="568036" cy="49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69752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10FC0B-DC55-07C9-F727-23E1D21C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from pilot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CBCCD10-7D60-A23C-F503-C9957FC9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4056" cy="4351338"/>
          </a:xfrm>
        </p:spPr>
        <p:txBody>
          <a:bodyPr>
            <a:normAutofit lnSpcReduction="10000"/>
          </a:bodyPr>
          <a:lstStyle/>
          <a:p>
            <a:r>
              <a:rPr lang="sv-SE" dirty="0"/>
              <a:t>14/16 </a:t>
            </a:r>
            <a:r>
              <a:rPr lang="sv-SE" dirty="0" err="1"/>
              <a:t>unique</a:t>
            </a:r>
            <a:r>
              <a:rPr lang="sv-SE" dirty="0"/>
              <a:t> </a:t>
            </a:r>
            <a:r>
              <a:rPr lang="sv-SE" dirty="0" err="1"/>
              <a:t>rearrangement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resolved</a:t>
            </a:r>
            <a:endParaRPr lang="sv-SE" dirty="0"/>
          </a:p>
          <a:p>
            <a:pPr lvl="1"/>
            <a:r>
              <a:rPr lang="sv-SE" dirty="0"/>
              <a:t>13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nucleotide</a:t>
            </a:r>
            <a:r>
              <a:rPr lang="sv-SE" dirty="0"/>
              <a:t> resolution </a:t>
            </a:r>
            <a:r>
              <a:rPr lang="sv-SE" dirty="0" err="1"/>
              <a:t>breakpoints</a:t>
            </a:r>
            <a:r>
              <a:rPr lang="sv-SE" dirty="0"/>
              <a:t>,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read-</a:t>
            </a:r>
            <a:r>
              <a:rPr lang="sv-SE" dirty="0" err="1"/>
              <a:t>depth</a:t>
            </a:r>
            <a:r>
              <a:rPr lang="sv-SE" dirty="0"/>
              <a:t> </a:t>
            </a:r>
            <a:r>
              <a:rPr lang="sv-SE" dirty="0" err="1"/>
              <a:t>analysis</a:t>
            </a:r>
            <a:endParaRPr lang="sv-SE" dirty="0"/>
          </a:p>
          <a:p>
            <a:pPr lvl="1"/>
            <a:r>
              <a:rPr lang="sv-SE" dirty="0" err="1"/>
              <a:t>Several</a:t>
            </a:r>
            <a:r>
              <a:rPr lang="sv-SE" dirty="0"/>
              <a:t> </a:t>
            </a:r>
            <a:r>
              <a:rPr lang="sv-SE" dirty="0" err="1"/>
              <a:t>rearrangements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expected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Unresolved</a:t>
            </a:r>
            <a:r>
              <a:rPr lang="sv-SE" dirty="0"/>
              <a:t> </a:t>
            </a:r>
            <a:r>
              <a:rPr lang="sv-SE" dirty="0" err="1"/>
              <a:t>cases</a:t>
            </a:r>
            <a:r>
              <a:rPr lang="sv-SE" dirty="0"/>
              <a:t>:</a:t>
            </a:r>
          </a:p>
          <a:p>
            <a:pPr lvl="1"/>
            <a:r>
              <a:rPr lang="sv-SE" dirty="0" err="1"/>
              <a:t>Gain</a:t>
            </a:r>
            <a:r>
              <a:rPr lang="sv-SE" dirty="0"/>
              <a:t> on short arm </a:t>
            </a:r>
            <a:r>
              <a:rPr lang="sv-SE" dirty="0" err="1"/>
              <a:t>of</a:t>
            </a:r>
            <a:r>
              <a:rPr lang="sv-SE" dirty="0"/>
              <a:t> chr21 </a:t>
            </a:r>
            <a:r>
              <a:rPr lang="sv-SE" dirty="0" err="1"/>
              <a:t>identified</a:t>
            </a:r>
            <a:r>
              <a:rPr lang="sv-SE" dirty="0"/>
              <a:t> by </a:t>
            </a:r>
            <a:r>
              <a:rPr lang="sv-SE" dirty="0" err="1"/>
              <a:t>karyotype</a:t>
            </a:r>
            <a:r>
              <a:rPr lang="sv-SE" dirty="0"/>
              <a:t> (not </a:t>
            </a:r>
            <a:r>
              <a:rPr lang="sv-SE" dirty="0" err="1"/>
              <a:t>seen</a:t>
            </a:r>
            <a:r>
              <a:rPr lang="sv-SE" dirty="0"/>
              <a:t> on </a:t>
            </a:r>
            <a:r>
              <a:rPr lang="sv-SE" dirty="0" err="1"/>
              <a:t>array</a:t>
            </a:r>
            <a:r>
              <a:rPr lang="sv-SE" dirty="0"/>
              <a:t>)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r>
              <a:rPr lang="sv-SE" dirty="0"/>
              <a:t>Mosaic ring </a:t>
            </a:r>
            <a:r>
              <a:rPr lang="sv-SE" dirty="0" err="1"/>
              <a:t>chromosome</a:t>
            </a:r>
            <a:r>
              <a:rPr lang="sv-SE" dirty="0"/>
              <a:t> 21: </a:t>
            </a:r>
            <a:r>
              <a:rPr lang="sv-S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46,XY,r(21)(p11q22)[9]/46,XY,del(21)(q22.3)[4]/46,XY[12]</a:t>
            </a:r>
            <a:r>
              <a:rPr lang="sv-SE" dirty="0">
                <a:effectLst/>
              </a:rPr>
              <a:t> 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35A5332-4309-ACD9-BCF8-92DBB636A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965" y="2727145"/>
            <a:ext cx="3680875" cy="25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D26B0F-76EB-2B73-5F6D-F42E84F7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247" y="354240"/>
            <a:ext cx="4931229" cy="1325563"/>
          </a:xfrm>
        </p:spPr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Translocations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and inversions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5F7FAC86-DFA9-F3DA-AED4-F46B6224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4" y="20271"/>
            <a:ext cx="6570182" cy="6858000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4F05AAB6-1959-801F-F28F-4D933173D42A}"/>
              </a:ext>
            </a:extLst>
          </p:cNvPr>
          <p:cNvSpPr txBox="1"/>
          <p:nvPr/>
        </p:nvSpPr>
        <p:spPr>
          <a:xfrm>
            <a:off x="6770775" y="2286276"/>
            <a:ext cx="5354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All </a:t>
            </a:r>
            <a:r>
              <a:rPr lang="sv-SE" dirty="0" err="1"/>
              <a:t>resolved</a:t>
            </a:r>
            <a:r>
              <a:rPr lang="sv-SE" dirty="0"/>
              <a:t> at </a:t>
            </a:r>
            <a:r>
              <a:rPr lang="sv-SE" dirty="0" err="1"/>
              <a:t>nucleotide</a:t>
            </a:r>
            <a:r>
              <a:rPr lang="sv-SE" dirty="0"/>
              <a:t> resolution</a:t>
            </a:r>
          </a:p>
          <a:p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Patient 9: </a:t>
            </a:r>
            <a:r>
              <a:rPr lang="sv-SE" dirty="0" err="1"/>
              <a:t>Could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be </a:t>
            </a:r>
            <a:r>
              <a:rPr lang="sv-SE" dirty="0" err="1"/>
              <a:t>correctly</a:t>
            </a:r>
            <a:r>
              <a:rPr lang="sv-SE" dirty="0"/>
              <a:t> </a:t>
            </a:r>
            <a:r>
              <a:rPr lang="sv-SE" dirty="0" err="1"/>
              <a:t>mapped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T2T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Chr9 </a:t>
            </a:r>
            <a:r>
              <a:rPr lang="sv-SE" dirty="0" err="1"/>
              <a:t>breakpoint</a:t>
            </a:r>
            <a:r>
              <a:rPr lang="sv-SE" dirty="0"/>
              <a:t> region </a:t>
            </a:r>
            <a:r>
              <a:rPr lang="sv-SE" dirty="0" err="1"/>
              <a:t>missing</a:t>
            </a:r>
            <a:r>
              <a:rPr lang="sv-SE" dirty="0"/>
              <a:t> in GRCh38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1A51E96C-7513-17D5-D749-DCF0EDFD6115}"/>
              </a:ext>
            </a:extLst>
          </p:cNvPr>
          <p:cNvSpPr txBox="1"/>
          <p:nvPr/>
        </p:nvSpPr>
        <p:spPr>
          <a:xfrm>
            <a:off x="6770775" y="5166249"/>
            <a:ext cx="5421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P12: The analysis detected four breakpoint junctions (BPJs), a 13.8 MB deletion on chromosome 4 as well as an independent 1.2 MB deletion on chromosome 6</a:t>
            </a:r>
            <a:r>
              <a:rPr lang="sv-SE" sz="1600" dirty="0">
                <a:effectLst/>
              </a:rPr>
              <a:t> 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999408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046CF9-0197-7FFE-191E-76EFAD2B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5125"/>
            <a:ext cx="11125200" cy="1325563"/>
          </a:xfrm>
        </p:spPr>
        <p:txBody>
          <a:bodyPr>
            <a:norm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Resolution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centromeric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rearrangements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T2T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1E8F16F-B2D6-DF52-AB1F-D8968E680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679"/>
            <a:ext cx="10515600" cy="4351338"/>
          </a:xfrm>
        </p:spPr>
        <p:txBody>
          <a:bodyPr>
            <a:normAutofit/>
          </a:bodyPr>
          <a:lstStyle/>
          <a:p>
            <a:r>
              <a:rPr lang="en-GB" sz="2000" dirty="0">
                <a:effectLst/>
                <a:ea typeface="Times New Roman" panose="02020603050405020304" pitchFamily="18" charset="0"/>
              </a:rPr>
              <a:t>Karyotype 46,XY,t(17;19) (p13;p11)</a:t>
            </a:r>
            <a:r>
              <a:rPr lang="sv-SE" sz="2000" dirty="0">
                <a:effectLst/>
              </a:rPr>
              <a:t> </a:t>
            </a:r>
          </a:p>
          <a:p>
            <a:r>
              <a:rPr lang="en-GB" sz="2000" dirty="0">
                <a:ea typeface="Times New Roman" panose="02020603050405020304" pitchFamily="18" charset="0"/>
              </a:rPr>
              <a:t>C</a:t>
            </a:r>
            <a:r>
              <a:rPr lang="en-GB" sz="2000" dirty="0">
                <a:effectLst/>
                <a:ea typeface="Times New Roman" panose="02020603050405020304" pitchFamily="18" charset="0"/>
              </a:rPr>
              <a:t>ongenital cataract of the left eye, epileptic seizures and high-functioning autism</a:t>
            </a:r>
            <a:r>
              <a:rPr lang="sv-SE" sz="2000" dirty="0">
                <a:effectLst/>
              </a:rPr>
              <a:t> </a:t>
            </a:r>
          </a:p>
          <a:p>
            <a:r>
              <a:rPr lang="sv-SE" sz="2000" dirty="0"/>
              <a:t>Not </a:t>
            </a:r>
            <a:r>
              <a:rPr lang="sv-SE" sz="2000" dirty="0" err="1"/>
              <a:t>resolved</a:t>
            </a:r>
            <a:r>
              <a:rPr lang="sv-SE" sz="2000" dirty="0"/>
              <a:t> </a:t>
            </a:r>
            <a:r>
              <a:rPr lang="sv-SE" sz="2000" dirty="0" err="1"/>
              <a:t>using</a:t>
            </a:r>
            <a:r>
              <a:rPr lang="sv-SE" sz="2000" dirty="0"/>
              <a:t> short-read </a:t>
            </a:r>
            <a:r>
              <a:rPr lang="sv-SE" sz="2000" dirty="0" err="1"/>
              <a:t>sequencing</a:t>
            </a:r>
            <a:r>
              <a:rPr lang="sv-SE" sz="2000" dirty="0"/>
              <a:t> or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optical</a:t>
            </a:r>
            <a:r>
              <a:rPr lang="sv-SE" sz="2000" dirty="0"/>
              <a:t> </a:t>
            </a:r>
            <a:r>
              <a:rPr lang="sv-SE" sz="2000" dirty="0" err="1"/>
              <a:t>genome</a:t>
            </a:r>
            <a:r>
              <a:rPr lang="sv-SE" sz="2000" dirty="0"/>
              <a:t> </a:t>
            </a:r>
            <a:r>
              <a:rPr lang="sv-SE" sz="2000" dirty="0" err="1"/>
              <a:t>mapping</a:t>
            </a:r>
            <a:endParaRPr lang="sv-SE" sz="2000" dirty="0"/>
          </a:p>
        </p:txBody>
      </p:sp>
      <p:grpSp>
        <p:nvGrpSpPr>
          <p:cNvPr id="9" name="Grupp 8">
            <a:extLst>
              <a:ext uri="{FF2B5EF4-FFF2-40B4-BE49-F238E27FC236}">
                <a16:creationId xmlns:a16="http://schemas.microsoft.com/office/drawing/2014/main" id="{A79F9F2D-7F2E-70EC-539E-9D3203C7C436}"/>
              </a:ext>
            </a:extLst>
          </p:cNvPr>
          <p:cNvGrpSpPr/>
          <p:nvPr/>
        </p:nvGrpSpPr>
        <p:grpSpPr>
          <a:xfrm>
            <a:off x="0" y="3123963"/>
            <a:ext cx="5715000" cy="3016642"/>
            <a:chOff x="0" y="3123963"/>
            <a:chExt cx="5715000" cy="3016642"/>
          </a:xfrm>
        </p:grpSpPr>
        <p:pic>
          <p:nvPicPr>
            <p:cNvPr id="4" name="Bildobjekt 3">
              <a:extLst>
                <a:ext uri="{FF2B5EF4-FFF2-40B4-BE49-F238E27FC236}">
                  <a16:creationId xmlns:a16="http://schemas.microsoft.com/office/drawing/2014/main" id="{61D58EE8-AAEC-09C3-F062-9B928730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219605"/>
              <a:ext cx="5715000" cy="2921000"/>
            </a:xfrm>
            <a:prstGeom prst="rect">
              <a:avLst/>
            </a:prstGeom>
          </p:spPr>
        </p:pic>
        <p:sp>
          <p:nvSpPr>
            <p:cNvPr id="7" name="Rektangel 6">
              <a:extLst>
                <a:ext uri="{FF2B5EF4-FFF2-40B4-BE49-F238E27FC236}">
                  <a16:creationId xmlns:a16="http://schemas.microsoft.com/office/drawing/2014/main" id="{121DDC8F-3888-6EC2-91A1-9A19D0167C85}"/>
                </a:ext>
              </a:extLst>
            </p:cNvPr>
            <p:cNvSpPr/>
            <p:nvPr/>
          </p:nvSpPr>
          <p:spPr>
            <a:xfrm>
              <a:off x="0" y="3219605"/>
              <a:ext cx="277091" cy="49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060E3646-1515-AF06-0C99-83034A924D04}"/>
                </a:ext>
              </a:extLst>
            </p:cNvPr>
            <p:cNvSpPr/>
            <p:nvPr/>
          </p:nvSpPr>
          <p:spPr>
            <a:xfrm>
              <a:off x="2944091" y="3123963"/>
              <a:ext cx="277091" cy="49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0" name="textruta 9">
            <a:extLst>
              <a:ext uri="{FF2B5EF4-FFF2-40B4-BE49-F238E27FC236}">
                <a16:creationId xmlns:a16="http://schemas.microsoft.com/office/drawing/2014/main" id="{73FA7719-C529-1F9A-1B4D-E8A137E30270}"/>
              </a:ext>
            </a:extLst>
          </p:cNvPr>
          <p:cNvSpPr txBox="1"/>
          <p:nvPr/>
        </p:nvSpPr>
        <p:spPr>
          <a:xfrm>
            <a:off x="1004455" y="6224404"/>
            <a:ext cx="9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GRCh38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F8BE2344-D494-2717-68DA-B4B9E87585E9}"/>
              </a:ext>
            </a:extLst>
          </p:cNvPr>
          <p:cNvSpPr txBox="1"/>
          <p:nvPr/>
        </p:nvSpPr>
        <p:spPr>
          <a:xfrm>
            <a:off x="4052455" y="622440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T2T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EF60E969-7B49-FA2A-EBE5-FEA07C594485}"/>
              </a:ext>
            </a:extLst>
          </p:cNvPr>
          <p:cNvGrpSpPr/>
          <p:nvPr/>
        </p:nvGrpSpPr>
        <p:grpSpPr>
          <a:xfrm>
            <a:off x="5905500" y="3369334"/>
            <a:ext cx="6286500" cy="2502090"/>
            <a:chOff x="5715000" y="3906980"/>
            <a:chExt cx="6286500" cy="2502090"/>
          </a:xfrm>
        </p:grpSpPr>
        <p:pic>
          <p:nvPicPr>
            <p:cNvPr id="12" name="Bildobjekt 11">
              <a:extLst>
                <a:ext uri="{FF2B5EF4-FFF2-40B4-BE49-F238E27FC236}">
                  <a16:creationId xmlns:a16="http://schemas.microsoft.com/office/drawing/2014/main" id="{F3325B36-AA9C-05A4-66F9-836CB7C6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0" y="4135770"/>
              <a:ext cx="6286500" cy="2273300"/>
            </a:xfrm>
            <a:prstGeom prst="rect">
              <a:avLst/>
            </a:prstGeom>
          </p:spPr>
        </p:pic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07BB6FC0-0E64-024E-830E-1D5D5CFEDA7A}"/>
                </a:ext>
              </a:extLst>
            </p:cNvPr>
            <p:cNvSpPr/>
            <p:nvPr/>
          </p:nvSpPr>
          <p:spPr>
            <a:xfrm>
              <a:off x="11014364" y="3906980"/>
              <a:ext cx="987136" cy="21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textruta 14">
            <a:extLst>
              <a:ext uri="{FF2B5EF4-FFF2-40B4-BE49-F238E27FC236}">
                <a16:creationId xmlns:a16="http://schemas.microsoft.com/office/drawing/2014/main" id="{26ADAD72-8C6E-3CF8-D6FA-736A6B1F5276}"/>
              </a:ext>
            </a:extLst>
          </p:cNvPr>
          <p:cNvSpPr txBox="1"/>
          <p:nvPr/>
        </p:nvSpPr>
        <p:spPr>
          <a:xfrm>
            <a:off x="6477002" y="6048686"/>
            <a:ext cx="548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Resolved</a:t>
            </a:r>
            <a:r>
              <a:rPr lang="sv-SE" dirty="0"/>
              <a:t> at </a:t>
            </a:r>
            <a:r>
              <a:rPr lang="sv-SE" dirty="0" err="1"/>
              <a:t>nucleotide</a:t>
            </a:r>
            <a:r>
              <a:rPr lang="sv-SE" dirty="0"/>
              <a:t> resolution on </a:t>
            </a:r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chromosomes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305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82189BF-F2A3-396A-7096-FB72FA9F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rearrangements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9F04A21E-133D-3E15-ECFC-2A3AA32CBEAB}"/>
              </a:ext>
            </a:extLst>
          </p:cNvPr>
          <p:cNvSpPr txBox="1"/>
          <p:nvPr/>
        </p:nvSpPr>
        <p:spPr>
          <a:xfrm>
            <a:off x="838200" y="1690688"/>
            <a:ext cx="92070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Patient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congenital</a:t>
            </a:r>
            <a:r>
              <a:rPr lang="sv-SE" sz="2000" dirty="0"/>
              <a:t> </a:t>
            </a:r>
            <a:r>
              <a:rPr lang="sv-SE" sz="2000" dirty="0" err="1"/>
              <a:t>craniofacial</a:t>
            </a:r>
            <a:r>
              <a:rPr lang="sv-SE" sz="2000" dirty="0"/>
              <a:t> </a:t>
            </a:r>
            <a:r>
              <a:rPr lang="sv-SE" sz="2000" dirty="0" err="1"/>
              <a:t>syndrome</a:t>
            </a:r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Array </a:t>
            </a:r>
            <a:r>
              <a:rPr lang="sv-SE" sz="2000" dirty="0" err="1"/>
              <a:t>analysis</a:t>
            </a:r>
            <a:r>
              <a:rPr lang="sv-SE" sz="2000" dirty="0"/>
              <a:t> </a:t>
            </a:r>
            <a:r>
              <a:rPr lang="sv-SE" sz="2000" dirty="0" err="1"/>
              <a:t>called</a:t>
            </a:r>
            <a:r>
              <a:rPr lang="sv-SE" sz="2000" dirty="0"/>
              <a:t> </a:t>
            </a:r>
            <a:r>
              <a:rPr lang="sv-SE" sz="2000" dirty="0" err="1"/>
              <a:t>two</a:t>
            </a:r>
            <a:r>
              <a:rPr lang="sv-SE" sz="2000" dirty="0"/>
              <a:t> </a:t>
            </a:r>
            <a:r>
              <a:rPr lang="sv-SE" sz="2000" dirty="0" err="1"/>
              <a:t>duplications</a:t>
            </a:r>
            <a:r>
              <a:rPr lang="sv-SE" sz="2000" dirty="0"/>
              <a:t> and </a:t>
            </a:r>
            <a:r>
              <a:rPr lang="sv-SE" sz="2000" dirty="0" err="1"/>
              <a:t>one</a:t>
            </a:r>
            <a:r>
              <a:rPr lang="sv-SE" sz="2000" dirty="0"/>
              <a:t> </a:t>
            </a:r>
            <a:r>
              <a:rPr lang="sv-SE" sz="2000" dirty="0" err="1"/>
              <a:t>deletion</a:t>
            </a:r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 err="1"/>
              <a:t>Fully</a:t>
            </a:r>
            <a:r>
              <a:rPr lang="sv-SE" sz="2000" dirty="0"/>
              <a:t> </a:t>
            </a:r>
            <a:r>
              <a:rPr lang="sv-SE" sz="2000" dirty="0" err="1"/>
              <a:t>resolved</a:t>
            </a:r>
            <a:r>
              <a:rPr lang="sv-SE" sz="2000" dirty="0"/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DUP-TRIP-QUAD-TRIP-DUP-DEL and a separate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DEL-INV-DEL</a:t>
            </a:r>
            <a:r>
              <a:rPr lang="sv-SE" sz="2000" dirty="0">
                <a:effectLst/>
              </a:rPr>
              <a:t> </a:t>
            </a:r>
            <a:endParaRPr lang="sv-SE" sz="2000" dirty="0"/>
          </a:p>
          <a:p>
            <a:endParaRPr lang="sv-SE" sz="2000" dirty="0"/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E1C92209-5AD5-4C30-F013-C1A449E28563}"/>
              </a:ext>
            </a:extLst>
          </p:cNvPr>
          <p:cNvGrpSpPr/>
          <p:nvPr/>
        </p:nvGrpSpPr>
        <p:grpSpPr>
          <a:xfrm>
            <a:off x="838199" y="2891017"/>
            <a:ext cx="8414441" cy="3038273"/>
            <a:chOff x="838199" y="2891017"/>
            <a:chExt cx="8414441" cy="3038273"/>
          </a:xfrm>
        </p:grpSpPr>
        <p:pic>
          <p:nvPicPr>
            <p:cNvPr id="3" name="Bildobjekt 2">
              <a:extLst>
                <a:ext uri="{FF2B5EF4-FFF2-40B4-BE49-F238E27FC236}">
                  <a16:creationId xmlns:a16="http://schemas.microsoft.com/office/drawing/2014/main" id="{FDB3F2B3-6C82-6C72-D1BF-28E8CDB95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9" y="2891017"/>
              <a:ext cx="8414441" cy="3038273"/>
            </a:xfrm>
            <a:prstGeom prst="rect">
              <a:avLst/>
            </a:prstGeom>
          </p:spPr>
        </p:pic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3AAECD63-3785-918E-1606-4BFF0E2C598E}"/>
                </a:ext>
              </a:extLst>
            </p:cNvPr>
            <p:cNvSpPr/>
            <p:nvPr/>
          </p:nvSpPr>
          <p:spPr>
            <a:xfrm>
              <a:off x="969818" y="2891017"/>
              <a:ext cx="387927" cy="378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2366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3AB781-F67B-5A9F-63ED-2D44DFF3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rearrangements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4DD02BD-2CC7-D256-51BD-A5ADFFAFCBB5}"/>
              </a:ext>
            </a:extLst>
          </p:cNvPr>
          <p:cNvSpPr txBox="1"/>
          <p:nvPr/>
        </p:nvSpPr>
        <p:spPr>
          <a:xfrm>
            <a:off x="990600" y="1690688"/>
            <a:ext cx="5309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Proband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developmental</a:t>
            </a:r>
            <a:r>
              <a:rPr lang="sv-SE" sz="2000" dirty="0"/>
              <a:t> </a:t>
            </a:r>
            <a:r>
              <a:rPr lang="sv-SE" sz="2000" dirty="0" err="1"/>
              <a:t>delay</a:t>
            </a:r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Array </a:t>
            </a:r>
            <a:r>
              <a:rPr lang="sv-SE" sz="2000" dirty="0" err="1"/>
              <a:t>called</a:t>
            </a:r>
            <a:r>
              <a:rPr lang="sv-SE" sz="2000" dirty="0"/>
              <a:t> a </a:t>
            </a:r>
            <a:r>
              <a:rPr lang="sv-SE" sz="2000" dirty="0" err="1"/>
              <a:t>deletion</a:t>
            </a:r>
            <a:r>
              <a:rPr lang="sv-SE" sz="2000" dirty="0"/>
              <a:t> and a </a:t>
            </a:r>
            <a:r>
              <a:rPr lang="sv-SE" sz="2000" dirty="0" err="1"/>
              <a:t>duplication</a:t>
            </a:r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 err="1"/>
              <a:t>Resolved</a:t>
            </a:r>
            <a:r>
              <a:rPr lang="sv-SE" sz="2000" dirty="0"/>
              <a:t> as </a:t>
            </a:r>
            <a:r>
              <a:rPr lang="sv-SE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DEL-INV-NML-DUP-NML-DUP</a:t>
            </a:r>
            <a:r>
              <a:rPr lang="sv-SE" sz="2000" dirty="0">
                <a:effectLst/>
              </a:rPr>
              <a:t> </a:t>
            </a:r>
            <a:endParaRPr lang="sv-SE" sz="2000" dirty="0"/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099071B0-8CCE-884E-BB27-5E3BD13C1153}"/>
              </a:ext>
            </a:extLst>
          </p:cNvPr>
          <p:cNvGrpSpPr/>
          <p:nvPr/>
        </p:nvGrpSpPr>
        <p:grpSpPr>
          <a:xfrm>
            <a:off x="838200" y="2943238"/>
            <a:ext cx="7772400" cy="3242846"/>
            <a:chOff x="838200" y="2943238"/>
            <a:chExt cx="7772400" cy="3242846"/>
          </a:xfrm>
        </p:grpSpPr>
        <p:pic>
          <p:nvPicPr>
            <p:cNvPr id="3" name="Bildobjekt 2">
              <a:extLst>
                <a:ext uri="{FF2B5EF4-FFF2-40B4-BE49-F238E27FC236}">
                  <a16:creationId xmlns:a16="http://schemas.microsoft.com/office/drawing/2014/main" id="{5630969E-8555-A3F2-4DBF-245BA9B30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943238"/>
              <a:ext cx="7772400" cy="3242846"/>
            </a:xfrm>
            <a:prstGeom prst="rect">
              <a:avLst/>
            </a:prstGeom>
          </p:spPr>
        </p:pic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C04E4A9A-4781-988B-F2F1-C68D01100571}"/>
                </a:ext>
              </a:extLst>
            </p:cNvPr>
            <p:cNvSpPr/>
            <p:nvPr/>
          </p:nvSpPr>
          <p:spPr>
            <a:xfrm>
              <a:off x="838200" y="3048000"/>
              <a:ext cx="464127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5496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23404D-78CF-5526-17A5-6F65EFD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575"/>
            <a:ext cx="10515600" cy="1325563"/>
          </a:xfrm>
        </p:spPr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Genomic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Medicine Sweden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10AD805-541F-F143-8AE2-327905EEF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Focus on </a:t>
            </a:r>
            <a:r>
              <a:rPr lang="sv-SE" dirty="0" err="1"/>
              <a:t>undiagnosed</a:t>
            </a:r>
            <a:r>
              <a:rPr lang="sv-SE" dirty="0"/>
              <a:t> </a:t>
            </a:r>
            <a:r>
              <a:rPr lang="sv-SE" dirty="0" err="1"/>
              <a:t>disease</a:t>
            </a:r>
            <a:r>
              <a:rPr lang="sv-SE" dirty="0"/>
              <a:t> patients</a:t>
            </a:r>
          </a:p>
          <a:p>
            <a:pPr lvl="1"/>
            <a:r>
              <a:rPr lang="sv-SE" dirty="0" err="1"/>
              <a:t>Phase</a:t>
            </a:r>
            <a:r>
              <a:rPr lang="sv-SE" dirty="0"/>
              <a:t> 1 – 55 patients (+</a:t>
            </a:r>
            <a:r>
              <a:rPr lang="sv-SE" dirty="0" err="1"/>
              <a:t>srWGS</a:t>
            </a:r>
            <a:r>
              <a:rPr lang="sv-SE" dirty="0"/>
              <a:t> trios, </a:t>
            </a:r>
            <a:r>
              <a:rPr lang="sv-SE" dirty="0" err="1"/>
              <a:t>RNAseq</a:t>
            </a:r>
            <a:r>
              <a:rPr lang="sv-SE" dirty="0"/>
              <a:t>, </a:t>
            </a:r>
            <a:r>
              <a:rPr lang="sv-SE" dirty="0" err="1"/>
              <a:t>Methylation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Phase</a:t>
            </a:r>
            <a:r>
              <a:rPr lang="sv-SE" dirty="0"/>
              <a:t> 2 &gt;100 patients </a:t>
            </a:r>
          </a:p>
          <a:p>
            <a:pPr lvl="1"/>
            <a:r>
              <a:rPr lang="sv-SE" dirty="0"/>
              <a:t>Addition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parents</a:t>
            </a:r>
            <a:r>
              <a:rPr lang="sv-SE" dirty="0"/>
              <a:t>/</a:t>
            </a:r>
            <a:r>
              <a:rPr lang="sv-SE" dirty="0" err="1"/>
              <a:t>siblings</a:t>
            </a:r>
            <a:r>
              <a:rPr lang="sv-SE" dirty="0"/>
              <a:t> for a </a:t>
            </a:r>
            <a:r>
              <a:rPr lang="sv-SE" dirty="0" err="1"/>
              <a:t>subset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individuals</a:t>
            </a:r>
            <a:endParaRPr lang="sv-SE" dirty="0"/>
          </a:p>
          <a:p>
            <a:pPr lvl="1"/>
            <a:endParaRPr lang="sv-SE" dirty="0"/>
          </a:p>
          <a:p>
            <a:r>
              <a:rPr lang="sv-SE" dirty="0"/>
              <a:t>Joint </a:t>
            </a:r>
            <a:r>
              <a:rPr lang="sv-SE" dirty="0" err="1"/>
              <a:t>analysis</a:t>
            </a:r>
            <a:r>
              <a:rPr lang="sv-SE" dirty="0"/>
              <a:t> pipeline </a:t>
            </a:r>
            <a:r>
              <a:rPr lang="sv-SE" dirty="0" err="1"/>
              <a:t>across</a:t>
            </a:r>
            <a:r>
              <a:rPr lang="sv-SE" dirty="0"/>
              <a:t> all sites</a:t>
            </a:r>
          </a:p>
          <a:p>
            <a:endParaRPr lang="sv-SE" dirty="0"/>
          </a:p>
          <a:p>
            <a:r>
              <a:rPr lang="sv-SE" dirty="0" err="1"/>
              <a:t>Hackathons</a:t>
            </a:r>
            <a:r>
              <a:rPr lang="sv-SE" dirty="0"/>
              <a:t> and meetings to understand rare </a:t>
            </a:r>
            <a:r>
              <a:rPr lang="sv-SE" dirty="0" err="1"/>
              <a:t>disease</a:t>
            </a:r>
            <a:r>
              <a:rPr lang="sv-SE" dirty="0"/>
              <a:t> </a:t>
            </a:r>
            <a:r>
              <a:rPr lang="sv-SE" dirty="0" err="1"/>
              <a:t>cases</a:t>
            </a:r>
            <a:endParaRPr lang="sv-SE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EAAEE6C-88F4-3C22-F46E-173384DDD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224" y="1382179"/>
            <a:ext cx="14097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DN Logo">
            <a:extLst>
              <a:ext uri="{FF2B5EF4-FFF2-40B4-BE49-F238E27FC236}">
                <a16:creationId xmlns:a16="http://schemas.microsoft.com/office/drawing/2014/main" id="{C1012BD0-5947-600D-3F5F-46447808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149" y="3452413"/>
            <a:ext cx="3587851" cy="8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18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8438E0-7D5D-8BAE-5A5A-7316F369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E2A1ADA-CCCB-26D5-E94B-3A1009F7D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33509" cy="4351338"/>
          </a:xfrm>
        </p:spPr>
        <p:txBody>
          <a:bodyPr/>
          <a:lstStyle/>
          <a:p>
            <a:r>
              <a:rPr lang="sv-SE" dirty="0" err="1"/>
              <a:t>Introduction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sequencing</a:t>
            </a:r>
            <a:r>
              <a:rPr lang="sv-SE" dirty="0"/>
              <a:t> in patients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chromosomal</a:t>
            </a:r>
            <a:r>
              <a:rPr lang="sv-SE" dirty="0"/>
              <a:t> </a:t>
            </a:r>
            <a:r>
              <a:rPr lang="sv-SE" dirty="0" err="1"/>
              <a:t>rearrangements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Nanopore</a:t>
            </a:r>
            <a:r>
              <a:rPr lang="sv-SE" dirty="0"/>
              <a:t> to </a:t>
            </a:r>
            <a:r>
              <a:rPr lang="sv-SE" dirty="0" err="1"/>
              <a:t>resolve</a:t>
            </a:r>
            <a:r>
              <a:rPr lang="sv-SE" dirty="0"/>
              <a:t>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duplications</a:t>
            </a:r>
            <a:r>
              <a:rPr lang="sv-SE" dirty="0"/>
              <a:t> in patients </a:t>
            </a:r>
            <a:r>
              <a:rPr lang="sv-SE" dirty="0" err="1"/>
              <a:t>with</a:t>
            </a:r>
            <a:r>
              <a:rPr lang="sv-SE" dirty="0"/>
              <a:t> autism </a:t>
            </a:r>
            <a:r>
              <a:rPr lang="sv-SE" dirty="0" err="1"/>
              <a:t>spectrum</a:t>
            </a:r>
            <a:r>
              <a:rPr lang="sv-SE" dirty="0"/>
              <a:t> disorder</a:t>
            </a:r>
          </a:p>
          <a:p>
            <a:endParaRPr lang="sv-SE" dirty="0"/>
          </a:p>
          <a:p>
            <a:r>
              <a:rPr lang="sv-SE" dirty="0"/>
              <a:t>Clinical </a:t>
            </a:r>
            <a:r>
              <a:rPr lang="sv-SE" dirty="0" err="1"/>
              <a:t>applications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adaptive </a:t>
            </a:r>
            <a:r>
              <a:rPr lang="sv-SE" dirty="0" err="1"/>
              <a:t>sequencing</a:t>
            </a:r>
            <a:endParaRPr lang="sv-SE" dirty="0"/>
          </a:p>
        </p:txBody>
      </p:sp>
      <p:pic>
        <p:nvPicPr>
          <p:cNvPr id="4" name="Picture 2" descr="Genomic Medicine Sweden, National Initiative for Precision Medicine |  Karolinska Institutet">
            <a:extLst>
              <a:ext uri="{FF2B5EF4-FFF2-40B4-BE49-F238E27FC236}">
                <a16:creationId xmlns:a16="http://schemas.microsoft.com/office/drawing/2014/main" id="{6380ED34-9F2A-E0EF-CAD4-C1E7FF450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732" y="1825625"/>
            <a:ext cx="2264448" cy="21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39CB67A6-BDB3-6095-2692-43C39D21E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0"/>
          <a:stretch/>
        </p:blipFill>
        <p:spPr>
          <a:xfrm>
            <a:off x="9637752" y="4414969"/>
            <a:ext cx="2126627" cy="22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2CA6F-E061-4DCD-B5E5-4EFC7DB73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17FB-25C7-A082-1460-8A553B37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Genomic-Medicine-Sweden/Nallo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F2E6A3-9421-CFD4-2F83-456769825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55078" cy="4351338"/>
          </a:xfrm>
        </p:spPr>
        <p:txBody>
          <a:bodyPr>
            <a:normAutofit fontScale="92500" lnSpcReduction="20000"/>
          </a:bodyPr>
          <a:lstStyle/>
          <a:p>
            <a:r>
              <a:rPr lang="en-SE" dirty="0"/>
              <a:t>A long-read analysis pipeline developed for both PacBio and (targeted) ONT data</a:t>
            </a:r>
          </a:p>
          <a:p>
            <a:endParaRPr lang="en-SE" dirty="0"/>
          </a:p>
          <a:p>
            <a:r>
              <a:rPr lang="en-SE" dirty="0"/>
              <a:t>Aims to be easy to set up and run in different locations and environments (including offline)</a:t>
            </a:r>
          </a:p>
          <a:p>
            <a:endParaRPr lang="en-SE" dirty="0"/>
          </a:p>
          <a:p>
            <a:r>
              <a:rPr lang="en-SE" dirty="0"/>
              <a:t>Written in Nextflow using the nf-core template, available on GitHub at </a:t>
            </a:r>
            <a:r>
              <a:rPr lang="en-GB" dirty="0">
                <a:hlinkClick r:id="rId2"/>
              </a:rPr>
              <a:t>genomic-medicine-sweden/nallo</a:t>
            </a:r>
            <a:endParaRPr lang="en-GB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D22711-4420-0302-4684-FCE57CC480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589593"/>
            <a:ext cx="5744209" cy="2084291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8A9670-D022-44A0-3F12-C5E9BCAAB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763000" y="365125"/>
            <a:ext cx="3200270" cy="240020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C7773F-1C4F-A790-C405-0DD240CE5229}"/>
              </a:ext>
            </a:extLst>
          </p:cNvPr>
          <p:cNvCxnSpPr>
            <a:cxnSpLocks/>
          </p:cNvCxnSpPr>
          <p:nvPr/>
        </p:nvCxnSpPr>
        <p:spPr>
          <a:xfrm>
            <a:off x="8609610" y="1027906"/>
            <a:ext cx="1753525" cy="290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Picture 2" descr="Genomic Medicine Sweden">
            <a:extLst>
              <a:ext uri="{FF2B5EF4-FFF2-40B4-BE49-F238E27FC236}">
                <a16:creationId xmlns:a16="http://schemas.microsoft.com/office/drawing/2014/main" id="{CE648375-6F9A-80F0-A2AF-2AE18BF1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51" y="6300713"/>
            <a:ext cx="1023966" cy="4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AE3B0356-A1E2-E802-895A-489346BDCBB9}"/>
              </a:ext>
            </a:extLst>
          </p:cNvPr>
          <p:cNvSpPr txBox="1"/>
          <p:nvPr/>
        </p:nvSpPr>
        <p:spPr>
          <a:xfrm>
            <a:off x="7160821" y="6400800"/>
            <a:ext cx="260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err="1"/>
              <a:t>Developed</a:t>
            </a:r>
            <a:r>
              <a:rPr lang="sv-SE" i="1" dirty="0"/>
              <a:t> by Felix Lenner</a:t>
            </a:r>
          </a:p>
        </p:txBody>
      </p:sp>
    </p:spTree>
    <p:extLst>
      <p:ext uri="{BB962C8B-B14F-4D97-AF65-F5344CB8AC3E}">
        <p14:creationId xmlns:p14="http://schemas.microsoft.com/office/powerpoint/2010/main" val="1086112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11B-5E4F-3EC1-0DA3-C68F3CA3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Genomic-Medicine-Sweden/Nallo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8BB978-2F1B-27DE-C121-9AD56DC46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08" y="1892770"/>
            <a:ext cx="11736634" cy="4258648"/>
          </a:xfrm>
        </p:spPr>
      </p:pic>
    </p:spTree>
    <p:extLst>
      <p:ext uri="{BB962C8B-B14F-4D97-AF65-F5344CB8AC3E}">
        <p14:creationId xmlns:p14="http://schemas.microsoft.com/office/powerpoint/2010/main" val="750473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24EE5056-BC64-31D2-ADBE-ECB5B082CA7A}"/>
              </a:ext>
            </a:extLst>
          </p:cNvPr>
          <p:cNvSpPr txBox="1">
            <a:spLocks/>
          </p:cNvSpPr>
          <p:nvPr/>
        </p:nvSpPr>
        <p:spPr>
          <a:xfrm>
            <a:off x="841082" y="83821"/>
            <a:ext cx="10515600" cy="84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Investigating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families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duplications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TextBox 166">
            <a:extLst>
              <a:ext uri="{FF2B5EF4-FFF2-40B4-BE49-F238E27FC236}">
                <a16:creationId xmlns:a16="http://schemas.microsoft.com/office/drawing/2014/main" id="{9434CE84-AF3F-7AD7-CC1C-28AB90DCDA27}"/>
              </a:ext>
            </a:extLst>
          </p:cNvPr>
          <p:cNvSpPr txBox="1"/>
          <p:nvPr/>
        </p:nvSpPr>
        <p:spPr>
          <a:xfrm>
            <a:off x="3311403" y="1108898"/>
            <a:ext cx="9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Family </a:t>
            </a:r>
            <a:r>
              <a:rPr lang="sv-SE" dirty="0"/>
              <a:t>1</a:t>
            </a:r>
            <a:endParaRPr lang="en-SE" dirty="0"/>
          </a:p>
        </p:txBody>
      </p:sp>
      <p:grpSp>
        <p:nvGrpSpPr>
          <p:cNvPr id="206" name="Group 71">
            <a:extLst>
              <a:ext uri="{FF2B5EF4-FFF2-40B4-BE49-F238E27FC236}">
                <a16:creationId xmlns:a16="http://schemas.microsoft.com/office/drawing/2014/main" id="{723C9D27-21BA-5C98-22AE-6CC83B1B1774}"/>
              </a:ext>
            </a:extLst>
          </p:cNvPr>
          <p:cNvGrpSpPr/>
          <p:nvPr/>
        </p:nvGrpSpPr>
        <p:grpSpPr>
          <a:xfrm>
            <a:off x="3034134" y="1584039"/>
            <a:ext cx="1452989" cy="1120364"/>
            <a:chOff x="3913290" y="1429248"/>
            <a:chExt cx="3302115" cy="2494798"/>
          </a:xfrm>
        </p:grpSpPr>
        <p:grpSp>
          <p:nvGrpSpPr>
            <p:cNvPr id="207" name="Group 55">
              <a:extLst>
                <a:ext uri="{FF2B5EF4-FFF2-40B4-BE49-F238E27FC236}">
                  <a16:creationId xmlns:a16="http://schemas.microsoft.com/office/drawing/2014/main" id="{FA1A64F5-8FFD-12E3-F084-4883C97C6DCF}"/>
                </a:ext>
              </a:extLst>
            </p:cNvPr>
            <p:cNvGrpSpPr/>
            <p:nvPr/>
          </p:nvGrpSpPr>
          <p:grpSpPr>
            <a:xfrm>
              <a:off x="4463614" y="1429248"/>
              <a:ext cx="2228813" cy="770316"/>
              <a:chOff x="1666575" y="2630284"/>
              <a:chExt cx="2032967" cy="706905"/>
            </a:xfrm>
          </p:grpSpPr>
          <p:cxnSp>
            <p:nvCxnSpPr>
              <p:cNvPr id="216" name="Straight Connector 58">
                <a:extLst>
                  <a:ext uri="{FF2B5EF4-FFF2-40B4-BE49-F238E27FC236}">
                    <a16:creationId xmlns:a16="http://schemas.microsoft.com/office/drawing/2014/main" id="{02DA106F-C7E2-6A00-9AA7-2B52ECE1EFF0}"/>
                  </a:ext>
                </a:extLst>
              </p:cNvPr>
              <p:cNvCxnSpPr/>
              <p:nvPr/>
            </p:nvCxnSpPr>
            <p:spPr>
              <a:xfrm>
                <a:off x="2299555" y="2971295"/>
                <a:ext cx="707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7" name="Rectangle 59">
                <a:extLst>
                  <a:ext uri="{FF2B5EF4-FFF2-40B4-BE49-F238E27FC236}">
                    <a16:creationId xmlns:a16="http://schemas.microsoft.com/office/drawing/2014/main" id="{14BF57DA-EDA5-1559-656C-4735DF57B750}"/>
                  </a:ext>
                </a:extLst>
              </p:cNvPr>
              <p:cNvSpPr/>
              <p:nvPr/>
            </p:nvSpPr>
            <p:spPr>
              <a:xfrm>
                <a:off x="1666575" y="2660145"/>
                <a:ext cx="632980" cy="647700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8" name="Oval 60">
                <a:extLst>
                  <a:ext uri="{FF2B5EF4-FFF2-40B4-BE49-F238E27FC236}">
                    <a16:creationId xmlns:a16="http://schemas.microsoft.com/office/drawing/2014/main" id="{9235CAF6-0FF0-E301-92CD-EB4C885993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15542" y="2630284"/>
                <a:ext cx="684000" cy="706905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08" name="Rectangle 43">
              <a:extLst>
                <a:ext uri="{FF2B5EF4-FFF2-40B4-BE49-F238E27FC236}">
                  <a16:creationId xmlns:a16="http://schemas.microsoft.com/office/drawing/2014/main" id="{B68769DF-C2E8-C522-D2FF-BDEE7CB68652}"/>
                </a:ext>
              </a:extLst>
            </p:cNvPr>
            <p:cNvSpPr/>
            <p:nvPr/>
          </p:nvSpPr>
          <p:spPr>
            <a:xfrm>
              <a:off x="3913290" y="3186148"/>
              <a:ext cx="693958" cy="7058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9" name="Straight Connector 44">
              <a:extLst>
                <a:ext uri="{FF2B5EF4-FFF2-40B4-BE49-F238E27FC236}">
                  <a16:creationId xmlns:a16="http://schemas.microsoft.com/office/drawing/2014/main" id="{0861B90E-EA90-4EDD-A4EC-33DE697B4B3C}"/>
                </a:ext>
              </a:extLst>
            </p:cNvPr>
            <p:cNvCxnSpPr>
              <a:cxnSpLocks/>
            </p:cNvCxnSpPr>
            <p:nvPr/>
          </p:nvCxnSpPr>
          <p:spPr>
            <a:xfrm>
              <a:off x="4275648" y="2815515"/>
              <a:ext cx="25920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0" name="Straight Connector 45">
              <a:extLst>
                <a:ext uri="{FF2B5EF4-FFF2-40B4-BE49-F238E27FC236}">
                  <a16:creationId xmlns:a16="http://schemas.microsoft.com/office/drawing/2014/main" id="{6DFA449D-A39A-179F-5AD3-35401AE99277}"/>
                </a:ext>
              </a:extLst>
            </p:cNvPr>
            <p:cNvCxnSpPr>
              <a:cxnSpLocks/>
            </p:cNvCxnSpPr>
            <p:nvPr/>
          </p:nvCxnSpPr>
          <p:spPr>
            <a:xfrm>
              <a:off x="5549277" y="1800849"/>
              <a:ext cx="0" cy="104400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1" name="Straight Connector 46">
              <a:extLst>
                <a:ext uri="{FF2B5EF4-FFF2-40B4-BE49-F238E27FC236}">
                  <a16:creationId xmlns:a16="http://schemas.microsoft.com/office/drawing/2014/main" id="{58E79319-AA01-19A8-AA4D-1E689BBC023C}"/>
                </a:ext>
              </a:extLst>
            </p:cNvPr>
            <p:cNvCxnSpPr>
              <a:cxnSpLocks/>
            </p:cNvCxnSpPr>
            <p:nvPr/>
          </p:nvCxnSpPr>
          <p:spPr>
            <a:xfrm>
              <a:off x="4287743" y="2813483"/>
              <a:ext cx="0" cy="36000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2" name="Straight Connector 47">
              <a:extLst>
                <a:ext uri="{FF2B5EF4-FFF2-40B4-BE49-F238E27FC236}">
                  <a16:creationId xmlns:a16="http://schemas.microsoft.com/office/drawing/2014/main" id="{B9A8A653-82DB-1F10-27F3-7AD605B2D396}"/>
                </a:ext>
              </a:extLst>
            </p:cNvPr>
            <p:cNvCxnSpPr>
              <a:cxnSpLocks/>
            </p:cNvCxnSpPr>
            <p:nvPr/>
          </p:nvCxnSpPr>
          <p:spPr>
            <a:xfrm>
              <a:off x="6862766" y="2813482"/>
              <a:ext cx="0" cy="36000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13" name="Oval 48">
              <a:extLst>
                <a:ext uri="{FF2B5EF4-FFF2-40B4-BE49-F238E27FC236}">
                  <a16:creationId xmlns:a16="http://schemas.microsoft.com/office/drawing/2014/main" id="{15974D00-7FF6-985B-213D-47EB321D5E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5512" y="3153730"/>
              <a:ext cx="749893" cy="77031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4" name="Straight Connector 49">
              <a:extLst>
                <a:ext uri="{FF2B5EF4-FFF2-40B4-BE49-F238E27FC236}">
                  <a16:creationId xmlns:a16="http://schemas.microsoft.com/office/drawing/2014/main" id="{C8DF6170-9351-5F88-D341-C0B83D212122}"/>
                </a:ext>
              </a:extLst>
            </p:cNvPr>
            <p:cNvCxnSpPr>
              <a:cxnSpLocks/>
            </p:cNvCxnSpPr>
            <p:nvPr/>
          </p:nvCxnSpPr>
          <p:spPr>
            <a:xfrm>
              <a:off x="5549277" y="2827916"/>
              <a:ext cx="0" cy="36000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15" name="Rectangle 50">
              <a:extLst>
                <a:ext uri="{FF2B5EF4-FFF2-40B4-BE49-F238E27FC236}">
                  <a16:creationId xmlns:a16="http://schemas.microsoft.com/office/drawing/2014/main" id="{060EF450-761C-AECE-70DE-143981338EA6}"/>
                </a:ext>
              </a:extLst>
            </p:cNvPr>
            <p:cNvSpPr/>
            <p:nvPr/>
          </p:nvSpPr>
          <p:spPr>
            <a:xfrm>
              <a:off x="5189203" y="3186148"/>
              <a:ext cx="693958" cy="705800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9" name="TextBox 182">
            <a:extLst>
              <a:ext uri="{FF2B5EF4-FFF2-40B4-BE49-F238E27FC236}">
                <a16:creationId xmlns:a16="http://schemas.microsoft.com/office/drawing/2014/main" id="{67351415-46DF-2A0F-9459-3B276D4D7D71}"/>
              </a:ext>
            </a:extLst>
          </p:cNvPr>
          <p:cNvSpPr txBox="1"/>
          <p:nvPr/>
        </p:nvSpPr>
        <p:spPr>
          <a:xfrm>
            <a:off x="4174086" y="144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*</a:t>
            </a:r>
          </a:p>
        </p:txBody>
      </p:sp>
      <p:sp>
        <p:nvSpPr>
          <p:cNvPr id="220" name="TextBox 183">
            <a:extLst>
              <a:ext uri="{FF2B5EF4-FFF2-40B4-BE49-F238E27FC236}">
                <a16:creationId xmlns:a16="http://schemas.microsoft.com/office/drawing/2014/main" id="{9E49EAD6-4F57-2C10-602D-A8969EA1A405}"/>
              </a:ext>
            </a:extLst>
          </p:cNvPr>
          <p:cNvSpPr txBox="1"/>
          <p:nvPr/>
        </p:nvSpPr>
        <p:spPr>
          <a:xfrm>
            <a:off x="3357340" y="2254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*</a:t>
            </a:r>
          </a:p>
        </p:txBody>
      </p:sp>
      <p:sp>
        <p:nvSpPr>
          <p:cNvPr id="221" name="TextBox 183">
            <a:extLst>
              <a:ext uri="{FF2B5EF4-FFF2-40B4-BE49-F238E27FC236}">
                <a16:creationId xmlns:a16="http://schemas.microsoft.com/office/drawing/2014/main" id="{99953D1B-9155-26D1-DB67-5B1626F452A3}"/>
              </a:ext>
            </a:extLst>
          </p:cNvPr>
          <p:cNvSpPr txBox="1"/>
          <p:nvPr/>
        </p:nvSpPr>
        <p:spPr>
          <a:xfrm>
            <a:off x="3961056" y="225490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*</a:t>
            </a:r>
          </a:p>
        </p:txBody>
      </p:sp>
      <p:sp>
        <p:nvSpPr>
          <p:cNvPr id="222" name="TextBox 167">
            <a:extLst>
              <a:ext uri="{FF2B5EF4-FFF2-40B4-BE49-F238E27FC236}">
                <a16:creationId xmlns:a16="http://schemas.microsoft.com/office/drawing/2014/main" id="{B8FB4C3D-79BE-8219-78B4-6BFD4FF824AD}"/>
              </a:ext>
            </a:extLst>
          </p:cNvPr>
          <p:cNvSpPr txBox="1"/>
          <p:nvPr/>
        </p:nvSpPr>
        <p:spPr>
          <a:xfrm>
            <a:off x="5115406" y="1108898"/>
            <a:ext cx="9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Family </a:t>
            </a:r>
            <a:r>
              <a:rPr lang="sv-SE" dirty="0"/>
              <a:t>2</a:t>
            </a:r>
            <a:endParaRPr lang="en-SE" dirty="0"/>
          </a:p>
        </p:txBody>
      </p:sp>
      <p:grpSp>
        <p:nvGrpSpPr>
          <p:cNvPr id="223" name="Grupp 222">
            <a:extLst>
              <a:ext uri="{FF2B5EF4-FFF2-40B4-BE49-F238E27FC236}">
                <a16:creationId xmlns:a16="http://schemas.microsoft.com/office/drawing/2014/main" id="{6B40DCF7-6E36-26ED-8D9D-148B9039A6A5}"/>
              </a:ext>
            </a:extLst>
          </p:cNvPr>
          <p:cNvGrpSpPr/>
          <p:nvPr/>
        </p:nvGrpSpPr>
        <p:grpSpPr>
          <a:xfrm>
            <a:off x="4771239" y="1470250"/>
            <a:ext cx="1374963" cy="1242359"/>
            <a:chOff x="3291117" y="884039"/>
            <a:chExt cx="1374963" cy="1242359"/>
          </a:xfrm>
        </p:grpSpPr>
        <p:grpSp>
          <p:nvGrpSpPr>
            <p:cNvPr id="224" name="Group 72">
              <a:extLst>
                <a:ext uri="{FF2B5EF4-FFF2-40B4-BE49-F238E27FC236}">
                  <a16:creationId xmlns:a16="http://schemas.microsoft.com/office/drawing/2014/main" id="{322FDB28-4BDA-37AA-AB12-8CE690E037B9}"/>
                </a:ext>
              </a:extLst>
            </p:cNvPr>
            <p:cNvGrpSpPr/>
            <p:nvPr/>
          </p:nvGrpSpPr>
          <p:grpSpPr>
            <a:xfrm>
              <a:off x="3514969" y="1010883"/>
              <a:ext cx="1031188" cy="1115515"/>
              <a:chOff x="8970533" y="1435330"/>
              <a:chExt cx="2294514" cy="2492012"/>
            </a:xfrm>
          </p:grpSpPr>
          <p:cxnSp>
            <p:nvCxnSpPr>
              <p:cNvPr id="228" name="Straight Connector 28">
                <a:extLst>
                  <a:ext uri="{FF2B5EF4-FFF2-40B4-BE49-F238E27FC236}">
                    <a16:creationId xmlns:a16="http://schemas.microsoft.com/office/drawing/2014/main" id="{38981064-0DA2-03C6-B743-24CAD32B8651}"/>
                  </a:ext>
                </a:extLst>
              </p:cNvPr>
              <p:cNvCxnSpPr/>
              <p:nvPr/>
            </p:nvCxnSpPr>
            <p:spPr>
              <a:xfrm>
                <a:off x="9730193" y="1791688"/>
                <a:ext cx="77560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29" name="Rectangle 29">
                <a:extLst>
                  <a:ext uri="{FF2B5EF4-FFF2-40B4-BE49-F238E27FC236}">
                    <a16:creationId xmlns:a16="http://schemas.microsoft.com/office/drawing/2014/main" id="{F43764C8-C042-0819-0A85-74542E663951}"/>
                  </a:ext>
                </a:extLst>
              </p:cNvPr>
              <p:cNvSpPr/>
              <p:nvPr/>
            </p:nvSpPr>
            <p:spPr>
              <a:xfrm>
                <a:off x="9036235" y="1452630"/>
                <a:ext cx="693958" cy="705794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0" name="Oval 30">
                <a:extLst>
                  <a:ext uri="{FF2B5EF4-FFF2-40B4-BE49-F238E27FC236}">
                    <a16:creationId xmlns:a16="http://schemas.microsoft.com/office/drawing/2014/main" id="{8C86523D-0D98-4F07-BB0F-840A2F3312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15154" y="1435330"/>
                <a:ext cx="749893" cy="770309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31" name="Straight Connector 33">
                <a:extLst>
                  <a:ext uri="{FF2B5EF4-FFF2-40B4-BE49-F238E27FC236}">
                    <a16:creationId xmlns:a16="http://schemas.microsoft.com/office/drawing/2014/main" id="{AA15C7B8-19D9-E5F1-D0F4-411961AF4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5825" y="2806787"/>
                <a:ext cx="155570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2" name="Straight Connector 34">
                <a:extLst>
                  <a:ext uri="{FF2B5EF4-FFF2-40B4-BE49-F238E27FC236}">
                    <a16:creationId xmlns:a16="http://schemas.microsoft.com/office/drawing/2014/main" id="{A23F06B5-4287-274D-4F3A-D85DAC6FC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1897" y="1791690"/>
                <a:ext cx="0" cy="104399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3" name="Straight Connector 35">
                <a:extLst>
                  <a:ext uri="{FF2B5EF4-FFF2-40B4-BE49-F238E27FC236}">
                    <a16:creationId xmlns:a16="http://schemas.microsoft.com/office/drawing/2014/main" id="{753EA04B-BDC5-448A-F2C4-8F98CBB75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78273" y="2802898"/>
                <a:ext cx="0" cy="359997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4" name="Straight Connector 36">
                <a:extLst>
                  <a:ext uri="{FF2B5EF4-FFF2-40B4-BE49-F238E27FC236}">
                    <a16:creationId xmlns:a16="http://schemas.microsoft.com/office/drawing/2014/main" id="{DE129BA6-965C-3F65-F8A5-7A2CFE61D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8902" y="2808744"/>
                <a:ext cx="0" cy="359997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35" name="Oval 37">
                <a:extLst>
                  <a:ext uri="{FF2B5EF4-FFF2-40B4-BE49-F238E27FC236}">
                    <a16:creationId xmlns:a16="http://schemas.microsoft.com/office/drawing/2014/main" id="{00A4740C-B519-A138-5FE1-D81D0DD182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0533" y="3141913"/>
                <a:ext cx="749893" cy="770309"/>
              </a:xfrm>
              <a:prstGeom prst="ellipse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6" name="Oval 38">
                <a:extLst>
                  <a:ext uri="{FF2B5EF4-FFF2-40B4-BE49-F238E27FC236}">
                    <a16:creationId xmlns:a16="http://schemas.microsoft.com/office/drawing/2014/main" id="{B78DD7EF-4D2E-ADD0-ABAA-7C24E1BBEF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05792" y="3157033"/>
                <a:ext cx="749893" cy="770309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25" name="TextBox 184">
              <a:extLst>
                <a:ext uri="{FF2B5EF4-FFF2-40B4-BE49-F238E27FC236}">
                  <a16:creationId xmlns:a16="http://schemas.microsoft.com/office/drawing/2014/main" id="{4F348E68-992E-4843-4F15-77C7835BB8C4}"/>
                </a:ext>
              </a:extLst>
            </p:cNvPr>
            <p:cNvSpPr txBox="1"/>
            <p:nvPr/>
          </p:nvSpPr>
          <p:spPr>
            <a:xfrm>
              <a:off x="3291117" y="167132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26" name="TextBox 185">
              <a:extLst>
                <a:ext uri="{FF2B5EF4-FFF2-40B4-BE49-F238E27FC236}">
                  <a16:creationId xmlns:a16="http://schemas.microsoft.com/office/drawing/2014/main" id="{4E75949F-5846-479C-FDC4-3A908578E3F2}"/>
                </a:ext>
              </a:extLst>
            </p:cNvPr>
            <p:cNvSpPr txBox="1"/>
            <p:nvPr/>
          </p:nvSpPr>
          <p:spPr>
            <a:xfrm>
              <a:off x="4481349" y="8840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27" name="TextBox 186">
              <a:extLst>
                <a:ext uri="{FF2B5EF4-FFF2-40B4-BE49-F238E27FC236}">
                  <a16:creationId xmlns:a16="http://schemas.microsoft.com/office/drawing/2014/main" id="{48E0F6CB-4450-F793-75BA-2D1FD869C9F5}"/>
                </a:ext>
              </a:extLst>
            </p:cNvPr>
            <p:cNvSpPr txBox="1"/>
            <p:nvPr/>
          </p:nvSpPr>
          <p:spPr>
            <a:xfrm>
              <a:off x="4032750" y="167132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</p:grpSp>
      <p:sp>
        <p:nvSpPr>
          <p:cNvPr id="237" name="TextBox 168">
            <a:extLst>
              <a:ext uri="{FF2B5EF4-FFF2-40B4-BE49-F238E27FC236}">
                <a16:creationId xmlns:a16="http://schemas.microsoft.com/office/drawing/2014/main" id="{5266A797-8397-8FBA-D417-95B12A2E5C94}"/>
              </a:ext>
            </a:extLst>
          </p:cNvPr>
          <p:cNvSpPr txBox="1"/>
          <p:nvPr/>
        </p:nvSpPr>
        <p:spPr>
          <a:xfrm>
            <a:off x="7628297" y="1108898"/>
            <a:ext cx="9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Family </a:t>
            </a:r>
            <a:r>
              <a:rPr lang="sv-SE" dirty="0"/>
              <a:t>3</a:t>
            </a:r>
            <a:endParaRPr lang="en-SE" dirty="0"/>
          </a:p>
        </p:txBody>
      </p:sp>
      <p:grpSp>
        <p:nvGrpSpPr>
          <p:cNvPr id="238" name="Grupp 237">
            <a:extLst>
              <a:ext uri="{FF2B5EF4-FFF2-40B4-BE49-F238E27FC236}">
                <a16:creationId xmlns:a16="http://schemas.microsoft.com/office/drawing/2014/main" id="{650D61CE-8FA2-83C7-51D5-1AE7230C65B0}"/>
              </a:ext>
            </a:extLst>
          </p:cNvPr>
          <p:cNvGrpSpPr/>
          <p:nvPr/>
        </p:nvGrpSpPr>
        <p:grpSpPr>
          <a:xfrm>
            <a:off x="6857668" y="3547020"/>
            <a:ext cx="1417126" cy="1220491"/>
            <a:chOff x="5250900" y="851690"/>
            <a:chExt cx="1417126" cy="1220491"/>
          </a:xfrm>
        </p:grpSpPr>
        <p:grpSp>
          <p:nvGrpSpPr>
            <p:cNvPr id="239" name="Group 106">
              <a:extLst>
                <a:ext uri="{FF2B5EF4-FFF2-40B4-BE49-F238E27FC236}">
                  <a16:creationId xmlns:a16="http://schemas.microsoft.com/office/drawing/2014/main" id="{FB311211-D3C3-FB65-7F04-E371FC6F977F}"/>
                </a:ext>
              </a:extLst>
            </p:cNvPr>
            <p:cNvGrpSpPr/>
            <p:nvPr/>
          </p:nvGrpSpPr>
          <p:grpSpPr>
            <a:xfrm>
              <a:off x="5498290" y="984629"/>
              <a:ext cx="1169736" cy="1087552"/>
              <a:chOff x="1657863" y="3619296"/>
              <a:chExt cx="2231095" cy="2398110"/>
            </a:xfrm>
          </p:grpSpPr>
          <p:cxnSp>
            <p:nvCxnSpPr>
              <p:cNvPr id="242" name="Straight Connector 90">
                <a:extLst>
                  <a:ext uri="{FF2B5EF4-FFF2-40B4-BE49-F238E27FC236}">
                    <a16:creationId xmlns:a16="http://schemas.microsoft.com/office/drawing/2014/main" id="{268DECAB-2D17-C4B1-DDBE-777F2507E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5809" y="3975659"/>
                <a:ext cx="0" cy="90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3" name="Straight Connector 91">
                <a:extLst>
                  <a:ext uri="{FF2B5EF4-FFF2-40B4-BE49-F238E27FC236}">
                    <a16:creationId xmlns:a16="http://schemas.microsoft.com/office/drawing/2014/main" id="{6EF1276D-DDE4-38C8-F578-D9CCEB6717FD}"/>
                  </a:ext>
                </a:extLst>
              </p:cNvPr>
              <p:cNvCxnSpPr/>
              <p:nvPr/>
            </p:nvCxnSpPr>
            <p:spPr>
              <a:xfrm>
                <a:off x="2354105" y="3975657"/>
                <a:ext cx="775599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4" name="Rectangle 92">
                <a:extLst>
                  <a:ext uri="{FF2B5EF4-FFF2-40B4-BE49-F238E27FC236}">
                    <a16:creationId xmlns:a16="http://schemas.microsoft.com/office/drawing/2014/main" id="{DBE811C5-4A87-700C-C738-5C7AE2FBAAA8}"/>
                  </a:ext>
                </a:extLst>
              </p:cNvPr>
              <p:cNvSpPr/>
              <p:nvPr/>
            </p:nvSpPr>
            <p:spPr>
              <a:xfrm>
                <a:off x="1660147" y="3636596"/>
                <a:ext cx="693958" cy="705801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5" name="Oval 93">
                <a:extLst>
                  <a:ext uri="{FF2B5EF4-FFF2-40B4-BE49-F238E27FC236}">
                    <a16:creationId xmlns:a16="http://schemas.microsoft.com/office/drawing/2014/main" id="{E735A3AF-2770-0270-2885-FF7E10C1C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9065" y="3619296"/>
                <a:ext cx="749893" cy="770317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46" name="Straight Connector 97">
                <a:extLst>
                  <a:ext uri="{FF2B5EF4-FFF2-40B4-BE49-F238E27FC236}">
                    <a16:creationId xmlns:a16="http://schemas.microsoft.com/office/drawing/2014/main" id="{EE496ECA-FFB5-F8CB-0093-9292FA225A2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757307" y="4119657"/>
                <a:ext cx="0" cy="1512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7" name="Straight Connector 98">
                <a:extLst>
                  <a:ext uri="{FF2B5EF4-FFF2-40B4-BE49-F238E27FC236}">
                    <a16:creationId xmlns:a16="http://schemas.microsoft.com/office/drawing/2014/main" id="{80A29EC2-1BAD-A21E-7120-0E4767330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9208" y="4851957"/>
                <a:ext cx="0" cy="396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8" name="Straight Connector 99">
                <a:extLst>
                  <a:ext uri="{FF2B5EF4-FFF2-40B4-BE49-F238E27FC236}">
                    <a16:creationId xmlns:a16="http://schemas.microsoft.com/office/drawing/2014/main" id="{E68D303E-BEDA-653A-32B1-19D605BC5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5108" y="4864657"/>
                <a:ext cx="0" cy="396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9" name="Oval 100">
                <a:extLst>
                  <a:ext uri="{FF2B5EF4-FFF2-40B4-BE49-F238E27FC236}">
                    <a16:creationId xmlns:a16="http://schemas.microsoft.com/office/drawing/2014/main" id="{6A45D284-BD6F-9C9F-EA52-10DE27D972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2329" y="5247089"/>
                <a:ext cx="749893" cy="770317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0" name="Rectangle 103">
                <a:extLst>
                  <a:ext uri="{FF2B5EF4-FFF2-40B4-BE49-F238E27FC236}">
                    <a16:creationId xmlns:a16="http://schemas.microsoft.com/office/drawing/2014/main" id="{72623FC5-8A35-D93F-C179-6B1EDB61DF64}"/>
                  </a:ext>
                </a:extLst>
              </p:cNvPr>
              <p:cNvSpPr/>
              <p:nvPr/>
            </p:nvSpPr>
            <p:spPr>
              <a:xfrm>
                <a:off x="1657863" y="5242395"/>
                <a:ext cx="693957" cy="705801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40" name="TextBox 187">
              <a:extLst>
                <a:ext uri="{FF2B5EF4-FFF2-40B4-BE49-F238E27FC236}">
                  <a16:creationId xmlns:a16="http://schemas.microsoft.com/office/drawing/2014/main" id="{14893EC9-C3BC-FE11-A0E6-4E471F3D2436}"/>
                </a:ext>
              </a:extLst>
            </p:cNvPr>
            <p:cNvSpPr txBox="1"/>
            <p:nvPr/>
          </p:nvSpPr>
          <p:spPr>
            <a:xfrm>
              <a:off x="5252427" y="16553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41" name="TextBox 188">
              <a:extLst>
                <a:ext uri="{FF2B5EF4-FFF2-40B4-BE49-F238E27FC236}">
                  <a16:creationId xmlns:a16="http://schemas.microsoft.com/office/drawing/2014/main" id="{4D5074C3-5044-DC22-6D25-03955C7FDFE6}"/>
                </a:ext>
              </a:extLst>
            </p:cNvPr>
            <p:cNvSpPr txBox="1"/>
            <p:nvPr/>
          </p:nvSpPr>
          <p:spPr>
            <a:xfrm>
              <a:off x="5250900" y="8516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</p:grpSp>
      <p:sp>
        <p:nvSpPr>
          <p:cNvPr id="251" name="TextBox 170">
            <a:extLst>
              <a:ext uri="{FF2B5EF4-FFF2-40B4-BE49-F238E27FC236}">
                <a16:creationId xmlns:a16="http://schemas.microsoft.com/office/drawing/2014/main" id="{656C7E8E-27C3-1328-EE09-E53B4BD5EB9A}"/>
              </a:ext>
            </a:extLst>
          </p:cNvPr>
          <p:cNvSpPr txBox="1"/>
          <p:nvPr/>
        </p:nvSpPr>
        <p:spPr>
          <a:xfrm>
            <a:off x="7184175" y="3177688"/>
            <a:ext cx="9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Family </a:t>
            </a:r>
            <a:r>
              <a:rPr lang="sv-SE" dirty="0"/>
              <a:t>5</a:t>
            </a:r>
            <a:endParaRPr lang="en-SE" dirty="0"/>
          </a:p>
        </p:txBody>
      </p:sp>
      <p:grpSp>
        <p:nvGrpSpPr>
          <p:cNvPr id="252" name="Grupp 251">
            <a:extLst>
              <a:ext uri="{FF2B5EF4-FFF2-40B4-BE49-F238E27FC236}">
                <a16:creationId xmlns:a16="http://schemas.microsoft.com/office/drawing/2014/main" id="{F9855D79-6894-29CA-8630-24F1318ED564}"/>
              </a:ext>
            </a:extLst>
          </p:cNvPr>
          <p:cNvGrpSpPr/>
          <p:nvPr/>
        </p:nvGrpSpPr>
        <p:grpSpPr>
          <a:xfrm>
            <a:off x="3791962" y="3547020"/>
            <a:ext cx="1839549" cy="1232363"/>
            <a:chOff x="5230664" y="3010005"/>
            <a:chExt cx="1839549" cy="1232363"/>
          </a:xfrm>
        </p:grpSpPr>
        <p:grpSp>
          <p:nvGrpSpPr>
            <p:cNvPr id="253" name="Group 163">
              <a:extLst>
                <a:ext uri="{FF2B5EF4-FFF2-40B4-BE49-F238E27FC236}">
                  <a16:creationId xmlns:a16="http://schemas.microsoft.com/office/drawing/2014/main" id="{5F9AD59E-B491-76A3-4CB7-347E61FEB784}"/>
                </a:ext>
              </a:extLst>
            </p:cNvPr>
            <p:cNvGrpSpPr/>
            <p:nvPr/>
          </p:nvGrpSpPr>
          <p:grpSpPr>
            <a:xfrm>
              <a:off x="5269807" y="3112139"/>
              <a:ext cx="1674015" cy="1130229"/>
              <a:chOff x="7835789" y="1957281"/>
              <a:chExt cx="3564280" cy="2489751"/>
            </a:xfrm>
          </p:grpSpPr>
          <p:cxnSp>
            <p:nvCxnSpPr>
              <p:cNvPr id="257" name="Straight Connector 141">
                <a:extLst>
                  <a:ext uri="{FF2B5EF4-FFF2-40B4-BE49-F238E27FC236}">
                    <a16:creationId xmlns:a16="http://schemas.microsoft.com/office/drawing/2014/main" id="{FC6F80C0-69E4-6062-9BA6-DBC2AB3FF370}"/>
                  </a:ext>
                </a:extLst>
              </p:cNvPr>
              <p:cNvCxnSpPr/>
              <p:nvPr/>
            </p:nvCxnSpPr>
            <p:spPr>
              <a:xfrm>
                <a:off x="8946763" y="2313642"/>
                <a:ext cx="77560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58" name="Rectangle 142">
                <a:extLst>
                  <a:ext uri="{FF2B5EF4-FFF2-40B4-BE49-F238E27FC236}">
                    <a16:creationId xmlns:a16="http://schemas.microsoft.com/office/drawing/2014/main" id="{31DB37DD-66D6-5358-4AE5-BD85D7EFCA10}"/>
                  </a:ext>
                </a:extLst>
              </p:cNvPr>
              <p:cNvSpPr/>
              <p:nvPr/>
            </p:nvSpPr>
            <p:spPr>
              <a:xfrm>
                <a:off x="8252805" y="1974581"/>
                <a:ext cx="693958" cy="705800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9" name="Oval 143">
                <a:extLst>
                  <a:ext uri="{FF2B5EF4-FFF2-40B4-BE49-F238E27FC236}">
                    <a16:creationId xmlns:a16="http://schemas.microsoft.com/office/drawing/2014/main" id="{FB848908-820F-7EA3-D167-ED972DE854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1725" y="1957281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60" name="Straight Connector 145">
                <a:extLst>
                  <a:ext uri="{FF2B5EF4-FFF2-40B4-BE49-F238E27FC236}">
                    <a16:creationId xmlns:a16="http://schemas.microsoft.com/office/drawing/2014/main" id="{9FD66A90-28A5-1DCF-5ADD-C43D030AF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4525" y="3343549"/>
                <a:ext cx="231155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1" name="Straight Connector 146">
                <a:extLst>
                  <a:ext uri="{FF2B5EF4-FFF2-40B4-BE49-F238E27FC236}">
                    <a16:creationId xmlns:a16="http://schemas.microsoft.com/office/drawing/2014/main" id="{5B5BB027-0350-16A7-7946-DEB03BD5D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8467" y="2313643"/>
                <a:ext cx="0" cy="1044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2" name="Straight Connector 147">
                <a:extLst>
                  <a:ext uri="{FF2B5EF4-FFF2-40B4-BE49-F238E27FC236}">
                    <a16:creationId xmlns:a16="http://schemas.microsoft.com/office/drawing/2014/main" id="{6A9B22C1-1B06-7278-54B5-F38FEF3EA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7280" y="3340565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3" name="Straight Connector 148">
                <a:extLst>
                  <a:ext uri="{FF2B5EF4-FFF2-40B4-BE49-F238E27FC236}">
                    <a16:creationId xmlns:a16="http://schemas.microsoft.com/office/drawing/2014/main" id="{5532D4AF-9F65-2EEE-927B-CD10E030B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9513" y="3340566"/>
                <a:ext cx="0" cy="180001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64" name="Oval 150">
                <a:extLst>
                  <a:ext uri="{FF2B5EF4-FFF2-40B4-BE49-F238E27FC236}">
                    <a16:creationId xmlns:a16="http://schemas.microsoft.com/office/drawing/2014/main" id="{3413791D-F8B8-0B97-9D73-8A5F4F85FB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35789" y="3676716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5" name="Rectangle 151">
                <a:extLst>
                  <a:ext uri="{FF2B5EF4-FFF2-40B4-BE49-F238E27FC236}">
                    <a16:creationId xmlns:a16="http://schemas.microsoft.com/office/drawing/2014/main" id="{BE383F2D-18F0-EF19-5B4F-62DCB9D20204}"/>
                  </a:ext>
                </a:extLst>
              </p:cNvPr>
              <p:cNvSpPr/>
              <p:nvPr/>
            </p:nvSpPr>
            <p:spPr>
              <a:xfrm>
                <a:off x="9660370" y="3719580"/>
                <a:ext cx="693958" cy="705800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6" name="Rectangle 152">
                <a:extLst>
                  <a:ext uri="{FF2B5EF4-FFF2-40B4-BE49-F238E27FC236}">
                    <a16:creationId xmlns:a16="http://schemas.microsoft.com/office/drawing/2014/main" id="{A063D183-0F1A-ED3D-37D1-9B3E548A3A61}"/>
                  </a:ext>
                </a:extLst>
              </p:cNvPr>
              <p:cNvSpPr/>
              <p:nvPr/>
            </p:nvSpPr>
            <p:spPr>
              <a:xfrm>
                <a:off x="10706111" y="3716894"/>
                <a:ext cx="693958" cy="705800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67" name="Straight Connector 153">
                <a:extLst>
                  <a:ext uri="{FF2B5EF4-FFF2-40B4-BE49-F238E27FC236}">
                    <a16:creationId xmlns:a16="http://schemas.microsoft.com/office/drawing/2014/main" id="{A1798BE4-19FB-15B3-103E-A061A5274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07349" y="3504236"/>
                <a:ext cx="502164" cy="211366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8" name="Straight Connector 154">
                <a:extLst>
                  <a:ext uri="{FF2B5EF4-FFF2-40B4-BE49-F238E27FC236}">
                    <a16:creationId xmlns:a16="http://schemas.microsoft.com/office/drawing/2014/main" id="{73B78DBA-6E4E-6DA2-5571-AE16FF73A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1272" y="3504899"/>
                <a:ext cx="502164" cy="211366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254" name="TextBox 191">
              <a:extLst>
                <a:ext uri="{FF2B5EF4-FFF2-40B4-BE49-F238E27FC236}">
                  <a16:creationId xmlns:a16="http://schemas.microsoft.com/office/drawing/2014/main" id="{336DF96E-14EB-CEFC-3324-E74FF95A9910}"/>
                </a:ext>
              </a:extLst>
            </p:cNvPr>
            <p:cNvSpPr txBox="1"/>
            <p:nvPr/>
          </p:nvSpPr>
          <p:spPr>
            <a:xfrm>
              <a:off x="5884669" y="38145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55" name="TextBox 192">
              <a:extLst>
                <a:ext uri="{FF2B5EF4-FFF2-40B4-BE49-F238E27FC236}">
                  <a16:creationId xmlns:a16="http://schemas.microsoft.com/office/drawing/2014/main" id="{5654C5B6-B9E0-F8C5-0398-7202DB714307}"/>
                </a:ext>
              </a:extLst>
            </p:cNvPr>
            <p:cNvSpPr txBox="1"/>
            <p:nvPr/>
          </p:nvSpPr>
          <p:spPr>
            <a:xfrm>
              <a:off x="6885482" y="38084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56" name="TextBox 193">
              <a:extLst>
                <a:ext uri="{FF2B5EF4-FFF2-40B4-BE49-F238E27FC236}">
                  <a16:creationId xmlns:a16="http://schemas.microsoft.com/office/drawing/2014/main" id="{1F124972-CA07-0D0C-A7A7-A9CCDD8BB04E}"/>
                </a:ext>
              </a:extLst>
            </p:cNvPr>
            <p:cNvSpPr txBox="1"/>
            <p:nvPr/>
          </p:nvSpPr>
          <p:spPr>
            <a:xfrm>
              <a:off x="5230664" y="301000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</p:grpSp>
      <p:sp>
        <p:nvSpPr>
          <p:cNvPr id="269" name="TextBox 169">
            <a:extLst>
              <a:ext uri="{FF2B5EF4-FFF2-40B4-BE49-F238E27FC236}">
                <a16:creationId xmlns:a16="http://schemas.microsoft.com/office/drawing/2014/main" id="{DD7103CC-8457-0117-7981-007629F21061}"/>
              </a:ext>
            </a:extLst>
          </p:cNvPr>
          <p:cNvSpPr txBox="1"/>
          <p:nvPr/>
        </p:nvSpPr>
        <p:spPr>
          <a:xfrm>
            <a:off x="4115425" y="3177688"/>
            <a:ext cx="9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Family </a:t>
            </a:r>
            <a:r>
              <a:rPr lang="sv-SE" dirty="0"/>
              <a:t>4</a:t>
            </a:r>
            <a:endParaRPr lang="en-SE" dirty="0"/>
          </a:p>
        </p:txBody>
      </p:sp>
      <p:grpSp>
        <p:nvGrpSpPr>
          <p:cNvPr id="270" name="Grupp 269">
            <a:extLst>
              <a:ext uri="{FF2B5EF4-FFF2-40B4-BE49-F238E27FC236}">
                <a16:creationId xmlns:a16="http://schemas.microsoft.com/office/drawing/2014/main" id="{7005D729-8003-6093-8EDF-C8D65534DEBC}"/>
              </a:ext>
            </a:extLst>
          </p:cNvPr>
          <p:cNvGrpSpPr/>
          <p:nvPr/>
        </p:nvGrpSpPr>
        <p:grpSpPr>
          <a:xfrm>
            <a:off x="6392966" y="1522373"/>
            <a:ext cx="3535254" cy="1205047"/>
            <a:chOff x="1170583" y="3009272"/>
            <a:chExt cx="3535254" cy="1205047"/>
          </a:xfrm>
        </p:grpSpPr>
        <p:grpSp>
          <p:nvGrpSpPr>
            <p:cNvPr id="271" name="Group 140">
              <a:extLst>
                <a:ext uri="{FF2B5EF4-FFF2-40B4-BE49-F238E27FC236}">
                  <a16:creationId xmlns:a16="http://schemas.microsoft.com/office/drawing/2014/main" id="{F49BB7D7-6592-5B72-FEF3-647693CD12EB}"/>
                </a:ext>
              </a:extLst>
            </p:cNvPr>
            <p:cNvGrpSpPr/>
            <p:nvPr/>
          </p:nvGrpSpPr>
          <p:grpSpPr>
            <a:xfrm>
              <a:off x="1170583" y="3097076"/>
              <a:ext cx="3535254" cy="1117243"/>
              <a:chOff x="3605365" y="3165180"/>
              <a:chExt cx="7387566" cy="2499600"/>
            </a:xfrm>
          </p:grpSpPr>
          <p:grpSp>
            <p:nvGrpSpPr>
              <p:cNvPr id="277" name="Group 109">
                <a:extLst>
                  <a:ext uri="{FF2B5EF4-FFF2-40B4-BE49-F238E27FC236}">
                    <a16:creationId xmlns:a16="http://schemas.microsoft.com/office/drawing/2014/main" id="{AE36C1B0-F3D0-DC3B-AD53-4996C277C161}"/>
                  </a:ext>
                </a:extLst>
              </p:cNvPr>
              <p:cNvGrpSpPr/>
              <p:nvPr/>
            </p:nvGrpSpPr>
            <p:grpSpPr>
              <a:xfrm>
                <a:off x="6068231" y="3165180"/>
                <a:ext cx="2228813" cy="770316"/>
                <a:chOff x="1536245" y="2644269"/>
                <a:chExt cx="2032967" cy="706905"/>
              </a:xfrm>
            </p:grpSpPr>
            <p:cxnSp>
              <p:nvCxnSpPr>
                <p:cNvPr id="292" name="Straight Connector 130">
                  <a:extLst>
                    <a:ext uri="{FF2B5EF4-FFF2-40B4-BE49-F238E27FC236}">
                      <a16:creationId xmlns:a16="http://schemas.microsoft.com/office/drawing/2014/main" id="{945C8080-DFBC-9AA1-4007-F7EE9EF1C63D}"/>
                    </a:ext>
                  </a:extLst>
                </p:cNvPr>
                <p:cNvCxnSpPr/>
                <p:nvPr/>
              </p:nvCxnSpPr>
              <p:spPr>
                <a:xfrm>
                  <a:off x="2169225" y="2971295"/>
                  <a:ext cx="707448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293" name="Rectangle 131">
                  <a:extLst>
                    <a:ext uri="{FF2B5EF4-FFF2-40B4-BE49-F238E27FC236}">
                      <a16:creationId xmlns:a16="http://schemas.microsoft.com/office/drawing/2014/main" id="{5032B046-ECB1-ECB9-E174-B67438FE39C3}"/>
                    </a:ext>
                  </a:extLst>
                </p:cNvPr>
                <p:cNvSpPr/>
                <p:nvPr/>
              </p:nvSpPr>
              <p:spPr>
                <a:xfrm>
                  <a:off x="1536245" y="2660145"/>
                  <a:ext cx="632980" cy="647700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4" name="Oval 132">
                  <a:extLst>
                    <a:ext uri="{FF2B5EF4-FFF2-40B4-BE49-F238E27FC236}">
                      <a16:creationId xmlns:a16="http://schemas.microsoft.com/office/drawing/2014/main" id="{C709158C-B941-8172-4099-4300D9402C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85212" y="2644269"/>
                  <a:ext cx="684000" cy="706905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278" name="Straight Connector 111">
                <a:extLst>
                  <a:ext uri="{FF2B5EF4-FFF2-40B4-BE49-F238E27FC236}">
                    <a16:creationId xmlns:a16="http://schemas.microsoft.com/office/drawing/2014/main" id="{6F911760-74B1-AF62-7CA7-4543802F7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0539" y="4563758"/>
                <a:ext cx="666000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79" name="Straight Connector 112">
                <a:extLst>
                  <a:ext uri="{FF2B5EF4-FFF2-40B4-BE49-F238E27FC236}">
                    <a16:creationId xmlns:a16="http://schemas.microsoft.com/office/drawing/2014/main" id="{C905CD27-78D8-539F-403E-824CA57E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3894" y="3521543"/>
                <a:ext cx="0" cy="1044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0" name="Straight Connector 113">
                <a:extLst>
                  <a:ext uri="{FF2B5EF4-FFF2-40B4-BE49-F238E27FC236}">
                    <a16:creationId xmlns:a16="http://schemas.microsoft.com/office/drawing/2014/main" id="{7F5E9936-38B9-F54A-A9C9-6A37015F3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0312" y="4550506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1" name="Straight Connector 114">
                <a:extLst>
                  <a:ext uri="{FF2B5EF4-FFF2-40B4-BE49-F238E27FC236}">
                    <a16:creationId xmlns:a16="http://schemas.microsoft.com/office/drawing/2014/main" id="{3C8DC248-698F-B1A6-2542-F72F6AEB4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1325" y="4564939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2" name="Straight Connector 115">
                <a:extLst>
                  <a:ext uri="{FF2B5EF4-FFF2-40B4-BE49-F238E27FC236}">
                    <a16:creationId xmlns:a16="http://schemas.microsoft.com/office/drawing/2014/main" id="{CDD0A45B-C4A6-9676-EBAF-49E6DB54C1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0114" y="4564939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83" name="Rectangle 116">
                <a:extLst>
                  <a:ext uri="{FF2B5EF4-FFF2-40B4-BE49-F238E27FC236}">
                    <a16:creationId xmlns:a16="http://schemas.microsoft.com/office/drawing/2014/main" id="{D4108647-9598-E482-63FF-49DA2888F67D}"/>
                  </a:ext>
                </a:extLst>
              </p:cNvPr>
              <p:cNvSpPr/>
              <p:nvPr/>
            </p:nvSpPr>
            <p:spPr>
              <a:xfrm>
                <a:off x="6047459" y="4924939"/>
                <a:ext cx="693958" cy="705800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4" name="Rectangle 117">
                <a:extLst>
                  <a:ext uri="{FF2B5EF4-FFF2-40B4-BE49-F238E27FC236}">
                    <a16:creationId xmlns:a16="http://schemas.microsoft.com/office/drawing/2014/main" id="{0645781D-352E-5C5A-4BF4-E80F1D7BD3CF}"/>
                  </a:ext>
                </a:extLst>
              </p:cNvPr>
              <p:cNvSpPr/>
              <p:nvPr/>
            </p:nvSpPr>
            <p:spPr>
              <a:xfrm>
                <a:off x="8966572" y="4928523"/>
                <a:ext cx="693958" cy="705800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85" name="Straight Connector 118">
                <a:extLst>
                  <a:ext uri="{FF2B5EF4-FFF2-40B4-BE49-F238E27FC236}">
                    <a16:creationId xmlns:a16="http://schemas.microsoft.com/office/drawing/2014/main" id="{8A9B941B-0838-D4FA-A1A2-2DED8ED6E7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5888" y="4565543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6" name="Straight Connector 119">
                <a:extLst>
                  <a:ext uri="{FF2B5EF4-FFF2-40B4-BE49-F238E27FC236}">
                    <a16:creationId xmlns:a16="http://schemas.microsoft.com/office/drawing/2014/main" id="{97403E8A-69EE-5357-14A7-260D193C3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0669" y="4575424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87" name="Oval 120">
                <a:extLst>
                  <a:ext uri="{FF2B5EF4-FFF2-40B4-BE49-F238E27FC236}">
                    <a16:creationId xmlns:a16="http://schemas.microsoft.com/office/drawing/2014/main" id="{383CA68A-73C2-05EF-A74A-C9E2D6AEEB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5365" y="4887011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8" name="Oval 121">
                <a:extLst>
                  <a:ext uri="{FF2B5EF4-FFF2-40B4-BE49-F238E27FC236}">
                    <a16:creationId xmlns:a16="http://schemas.microsoft.com/office/drawing/2014/main" id="{2993AF7E-C061-44C6-97E4-5A58105883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74371" y="4887011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9" name="Oval 122">
                <a:extLst>
                  <a:ext uri="{FF2B5EF4-FFF2-40B4-BE49-F238E27FC236}">
                    <a16:creationId xmlns:a16="http://schemas.microsoft.com/office/drawing/2014/main" id="{8B556E77-A959-B21B-C7FA-75D62C3120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59328" y="4894464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0" name="Oval 123">
                <a:extLst>
                  <a:ext uri="{FF2B5EF4-FFF2-40B4-BE49-F238E27FC236}">
                    <a16:creationId xmlns:a16="http://schemas.microsoft.com/office/drawing/2014/main" id="{99696ECB-75C8-485D-E316-89779F66DD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3038" y="4894464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91" name="Straight Connector 124">
                <a:extLst>
                  <a:ext uri="{FF2B5EF4-FFF2-40B4-BE49-F238E27FC236}">
                    <a16:creationId xmlns:a16="http://schemas.microsoft.com/office/drawing/2014/main" id="{EA6E7B26-0C11-D8A9-A8EF-1E21790B3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8119" y="4548210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272" name="TextBox 189">
              <a:extLst>
                <a:ext uri="{FF2B5EF4-FFF2-40B4-BE49-F238E27FC236}">
                  <a16:creationId xmlns:a16="http://schemas.microsoft.com/office/drawing/2014/main" id="{77A87063-E926-147B-7597-2989C276A02C}"/>
                </a:ext>
              </a:extLst>
            </p:cNvPr>
            <p:cNvSpPr txBox="1"/>
            <p:nvPr/>
          </p:nvSpPr>
          <p:spPr>
            <a:xfrm>
              <a:off x="2098596" y="376429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73" name="TextBox 190">
              <a:extLst>
                <a:ext uri="{FF2B5EF4-FFF2-40B4-BE49-F238E27FC236}">
                  <a16:creationId xmlns:a16="http://schemas.microsoft.com/office/drawing/2014/main" id="{A68C6D01-2DA8-53DA-0990-D82F0B0D2AEB}"/>
                </a:ext>
              </a:extLst>
            </p:cNvPr>
            <p:cNvSpPr txBox="1"/>
            <p:nvPr/>
          </p:nvSpPr>
          <p:spPr>
            <a:xfrm>
              <a:off x="3496725" y="376447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74" name="TextBox 198">
              <a:extLst>
                <a:ext uri="{FF2B5EF4-FFF2-40B4-BE49-F238E27FC236}">
                  <a16:creationId xmlns:a16="http://schemas.microsoft.com/office/drawing/2014/main" id="{03E82F30-6B9F-D7E9-7826-EF716EC77B2F}"/>
                </a:ext>
              </a:extLst>
            </p:cNvPr>
            <p:cNvSpPr txBox="1"/>
            <p:nvPr/>
          </p:nvSpPr>
          <p:spPr>
            <a:xfrm>
              <a:off x="3348515" y="300927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75" name="TextBox 189">
              <a:extLst>
                <a:ext uri="{FF2B5EF4-FFF2-40B4-BE49-F238E27FC236}">
                  <a16:creationId xmlns:a16="http://schemas.microsoft.com/office/drawing/2014/main" id="{7E97F260-14CE-6D41-F2C5-A757EE07115A}"/>
                </a:ext>
              </a:extLst>
            </p:cNvPr>
            <p:cNvSpPr txBox="1"/>
            <p:nvPr/>
          </p:nvSpPr>
          <p:spPr>
            <a:xfrm>
              <a:off x="2842972" y="37653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76" name="TextBox 190">
              <a:extLst>
                <a:ext uri="{FF2B5EF4-FFF2-40B4-BE49-F238E27FC236}">
                  <a16:creationId xmlns:a16="http://schemas.microsoft.com/office/drawing/2014/main" id="{2F108251-E468-EA59-DBCC-5B344F10B98A}"/>
                </a:ext>
              </a:extLst>
            </p:cNvPr>
            <p:cNvSpPr txBox="1"/>
            <p:nvPr/>
          </p:nvSpPr>
          <p:spPr>
            <a:xfrm>
              <a:off x="4146833" y="377797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</p:grpSp>
      <p:sp>
        <p:nvSpPr>
          <p:cNvPr id="2" name="textruta 1">
            <a:extLst>
              <a:ext uri="{FF2B5EF4-FFF2-40B4-BE49-F238E27FC236}">
                <a16:creationId xmlns:a16="http://schemas.microsoft.com/office/drawing/2014/main" id="{B327783E-7DB7-A83B-0D4E-741EB61C3CF5}"/>
              </a:ext>
            </a:extLst>
          </p:cNvPr>
          <p:cNvSpPr txBox="1"/>
          <p:nvPr/>
        </p:nvSpPr>
        <p:spPr>
          <a:xfrm>
            <a:off x="703685" y="5272494"/>
            <a:ext cx="10700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Families</a:t>
            </a:r>
            <a:r>
              <a:rPr lang="sv-SE" sz="2000" dirty="0"/>
              <a:t> </a:t>
            </a:r>
            <a:r>
              <a:rPr lang="sv-SE" sz="2000" dirty="0" err="1"/>
              <a:t>were</a:t>
            </a:r>
            <a:r>
              <a:rPr lang="sv-SE" sz="2000" dirty="0"/>
              <a:t> </a:t>
            </a:r>
            <a:r>
              <a:rPr lang="sv-SE" sz="2000" dirty="0" err="1"/>
              <a:t>selected</a:t>
            </a:r>
            <a:r>
              <a:rPr lang="sv-SE" sz="2000" dirty="0"/>
              <a:t> in </a:t>
            </a:r>
            <a:r>
              <a:rPr lang="sv-SE" sz="2000" dirty="0" err="1"/>
              <a:t>collaboration</a:t>
            </a:r>
            <a:r>
              <a:rPr lang="sv-SE" sz="2000" dirty="0"/>
              <a:t> </a:t>
            </a:r>
            <a:r>
              <a:rPr lang="sv-SE" sz="2000" dirty="0" err="1"/>
              <a:t>with</a:t>
            </a:r>
            <a:r>
              <a:rPr lang="sv-SE" sz="2000" dirty="0"/>
              <a:t> Stephen </a:t>
            </a:r>
            <a:r>
              <a:rPr lang="sv-SE" sz="2000" dirty="0" err="1"/>
              <a:t>Scherer</a:t>
            </a:r>
            <a:r>
              <a:rPr lang="sv-SE" sz="2000" dirty="0"/>
              <a:t> from the Autism </a:t>
            </a:r>
            <a:r>
              <a:rPr lang="sv-SE" sz="2000" dirty="0" err="1"/>
              <a:t>Speaks</a:t>
            </a:r>
            <a:r>
              <a:rPr lang="sv-SE" sz="2000" dirty="0"/>
              <a:t> MSSNG </a:t>
            </a:r>
            <a:r>
              <a:rPr lang="sv-SE" sz="2000" dirty="0" err="1"/>
              <a:t>project</a:t>
            </a:r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At </a:t>
            </a:r>
            <a:r>
              <a:rPr lang="sv-SE" sz="2000" dirty="0" err="1"/>
              <a:t>least</a:t>
            </a:r>
            <a:r>
              <a:rPr lang="sv-SE" sz="2000" dirty="0"/>
              <a:t> </a:t>
            </a:r>
            <a:r>
              <a:rPr lang="sv-SE" sz="2000" dirty="0" err="1"/>
              <a:t>one</a:t>
            </a:r>
            <a:r>
              <a:rPr lang="sv-SE" sz="2000" dirty="0"/>
              <a:t> </a:t>
            </a:r>
            <a:r>
              <a:rPr lang="sv-SE" sz="2000" dirty="0" err="1"/>
              <a:t>individual</a:t>
            </a:r>
            <a:r>
              <a:rPr lang="sv-SE" sz="2000" dirty="0"/>
              <a:t> </a:t>
            </a:r>
            <a:r>
              <a:rPr lang="sv-SE" sz="2000" dirty="0" err="1"/>
              <a:t>with</a:t>
            </a:r>
            <a:r>
              <a:rPr lang="sv-SE" sz="2000" dirty="0"/>
              <a:t> autism </a:t>
            </a:r>
            <a:r>
              <a:rPr lang="sv-SE" sz="2000" dirty="0" err="1"/>
              <a:t>spectrum</a:t>
            </a:r>
            <a:r>
              <a:rPr lang="sv-SE" sz="2000" dirty="0"/>
              <a:t> disorder </a:t>
            </a:r>
            <a:r>
              <a:rPr lang="sv-SE" sz="2000" dirty="0" err="1"/>
              <a:t>diagnosis</a:t>
            </a:r>
            <a:r>
              <a:rPr lang="sv-SE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 err="1"/>
              <a:t>Complex</a:t>
            </a:r>
            <a:r>
              <a:rPr lang="sv-SE" sz="2000" dirty="0"/>
              <a:t> </a:t>
            </a:r>
            <a:r>
              <a:rPr lang="sv-SE" sz="2000" dirty="0" err="1"/>
              <a:t>rearrangements</a:t>
            </a:r>
            <a:r>
              <a:rPr lang="sv-SE" sz="2000" dirty="0"/>
              <a:t> </a:t>
            </a:r>
            <a:r>
              <a:rPr lang="sv-SE" sz="2000" dirty="0" err="1"/>
              <a:t>involving</a:t>
            </a:r>
            <a:r>
              <a:rPr lang="sv-SE" sz="2000" dirty="0"/>
              <a:t> </a:t>
            </a:r>
            <a:r>
              <a:rPr lang="sv-SE" sz="2000" dirty="0" err="1"/>
              <a:t>large</a:t>
            </a:r>
            <a:r>
              <a:rPr lang="sv-SE" sz="2000" dirty="0"/>
              <a:t> </a:t>
            </a:r>
            <a:r>
              <a:rPr lang="sv-SE" sz="2000" dirty="0" err="1"/>
              <a:t>duplications</a:t>
            </a:r>
            <a:r>
              <a:rPr lang="sv-SE" sz="2000" dirty="0"/>
              <a:t> as </a:t>
            </a:r>
            <a:r>
              <a:rPr lang="sv-SE" sz="2000" dirty="0" err="1"/>
              <a:t>assessed</a:t>
            </a:r>
            <a:r>
              <a:rPr lang="sv-SE" sz="2000" dirty="0"/>
              <a:t> by short-read </a:t>
            </a:r>
            <a:r>
              <a:rPr lang="sv-SE" sz="2000" dirty="0" err="1"/>
              <a:t>sequencing</a:t>
            </a:r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 err="1"/>
              <a:t>Can</a:t>
            </a:r>
            <a:r>
              <a:rPr lang="sv-SE" sz="2000" dirty="0"/>
              <a:t> long-read </a:t>
            </a:r>
            <a:r>
              <a:rPr lang="sv-SE" sz="2000" dirty="0" err="1"/>
              <a:t>sequencing</a:t>
            </a:r>
            <a:r>
              <a:rPr lang="sv-SE" sz="2000" dirty="0"/>
              <a:t> be </a:t>
            </a:r>
            <a:r>
              <a:rPr lang="sv-SE" sz="2000" dirty="0" err="1"/>
              <a:t>used</a:t>
            </a:r>
            <a:r>
              <a:rPr lang="sv-SE" sz="2000" dirty="0"/>
              <a:t> to </a:t>
            </a:r>
            <a:r>
              <a:rPr lang="sv-SE" sz="2000" dirty="0" err="1"/>
              <a:t>resolve</a:t>
            </a:r>
            <a:r>
              <a:rPr lang="sv-SE" sz="2000" dirty="0"/>
              <a:t> </a:t>
            </a:r>
            <a:r>
              <a:rPr lang="sv-SE" sz="2000" dirty="0" err="1"/>
              <a:t>these</a:t>
            </a:r>
            <a:r>
              <a:rPr lang="sv-SE" sz="2000" dirty="0"/>
              <a:t> </a:t>
            </a:r>
            <a:r>
              <a:rPr lang="sv-SE" sz="2000" dirty="0" err="1"/>
              <a:t>rearrangements</a:t>
            </a:r>
            <a:r>
              <a:rPr lang="sv-SE" sz="2000" dirty="0"/>
              <a:t> </a:t>
            </a:r>
            <a:r>
              <a:rPr lang="sv-SE" sz="2000" dirty="0" err="1"/>
              <a:t>without</a:t>
            </a:r>
            <a:r>
              <a:rPr lang="sv-SE" sz="2000" dirty="0"/>
              <a:t> </a:t>
            </a:r>
            <a:r>
              <a:rPr lang="sv-SE" sz="2000" dirty="0" err="1"/>
              <a:t>use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previous</a:t>
            </a:r>
            <a:r>
              <a:rPr lang="sv-SE" sz="2000" dirty="0"/>
              <a:t> data?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DF7C581D-4C32-6A18-760E-3CC9BC2BBACB}"/>
              </a:ext>
            </a:extLst>
          </p:cNvPr>
          <p:cNvSpPr txBox="1"/>
          <p:nvPr/>
        </p:nvSpPr>
        <p:spPr>
          <a:xfrm>
            <a:off x="8587406" y="4452894"/>
            <a:ext cx="346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*</a:t>
            </a:r>
            <a:r>
              <a:rPr lang="sv-SE" i="1" dirty="0" err="1"/>
              <a:t>carrier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complex</a:t>
            </a:r>
            <a:r>
              <a:rPr lang="sv-SE" i="1" dirty="0"/>
              <a:t> </a:t>
            </a:r>
            <a:r>
              <a:rPr lang="sv-SE" i="1" dirty="0" err="1"/>
              <a:t>rearrangement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377706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BAEACC-5406-39B7-36CC-C8DEBCF4C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nanopore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1CF1790-4F9F-A8DF-1DA9-F243A2B7D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854" y="1579440"/>
            <a:ext cx="6787928" cy="4351338"/>
          </a:xfrm>
        </p:spPr>
        <p:txBody>
          <a:bodyPr>
            <a:normAutofit/>
          </a:bodyPr>
          <a:lstStyle/>
          <a:p>
            <a:r>
              <a:rPr lang="sv-SE" dirty="0" err="1"/>
              <a:t>Families</a:t>
            </a:r>
            <a:r>
              <a:rPr lang="sv-SE" dirty="0"/>
              <a:t> 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selected</a:t>
            </a:r>
            <a:r>
              <a:rPr lang="sv-SE" dirty="0"/>
              <a:t> for </a:t>
            </a:r>
            <a:r>
              <a:rPr lang="sv-SE" dirty="0" err="1"/>
              <a:t>nanopore</a:t>
            </a:r>
            <a:r>
              <a:rPr lang="sv-SE" dirty="0"/>
              <a:t> </a:t>
            </a:r>
            <a:r>
              <a:rPr lang="sv-SE" dirty="0" err="1"/>
              <a:t>PromethION</a:t>
            </a:r>
            <a:r>
              <a:rPr lang="sv-SE" dirty="0"/>
              <a:t> </a:t>
            </a:r>
            <a:r>
              <a:rPr lang="sv-SE" dirty="0" err="1"/>
              <a:t>sequencing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PromethION</a:t>
            </a:r>
            <a:r>
              <a:rPr lang="sv-SE" dirty="0"/>
              <a:t> </a:t>
            </a:r>
            <a:r>
              <a:rPr lang="sv-SE" dirty="0" err="1"/>
              <a:t>flowcell</a:t>
            </a:r>
            <a:r>
              <a:rPr lang="sv-SE" dirty="0"/>
              <a:t> per </a:t>
            </a:r>
            <a:r>
              <a:rPr lang="sv-SE" dirty="0" err="1"/>
              <a:t>individual</a:t>
            </a:r>
            <a:r>
              <a:rPr lang="sv-SE" dirty="0"/>
              <a:t> for a total </a:t>
            </a:r>
            <a:r>
              <a:rPr lang="sv-SE" dirty="0" err="1"/>
              <a:t>of</a:t>
            </a:r>
            <a:r>
              <a:rPr lang="sv-SE" dirty="0"/>
              <a:t> 20 </a:t>
            </a:r>
            <a:r>
              <a:rPr lang="sv-SE" dirty="0" err="1"/>
              <a:t>samples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Coverage</a:t>
            </a:r>
            <a:r>
              <a:rPr lang="sv-SE" dirty="0"/>
              <a:t> 25-40X</a:t>
            </a:r>
          </a:p>
          <a:p>
            <a:endParaRPr lang="sv-SE" dirty="0"/>
          </a:p>
          <a:p>
            <a:r>
              <a:rPr lang="sv-SE" dirty="0" err="1"/>
              <a:t>Mean</a:t>
            </a:r>
            <a:r>
              <a:rPr lang="sv-SE" dirty="0"/>
              <a:t> read </a:t>
            </a:r>
            <a:r>
              <a:rPr lang="sv-SE" dirty="0" err="1"/>
              <a:t>length</a:t>
            </a:r>
            <a:r>
              <a:rPr lang="sv-SE" dirty="0"/>
              <a:t> 12kb</a:t>
            </a:r>
          </a:p>
        </p:txBody>
      </p:sp>
      <p:pic>
        <p:nvPicPr>
          <p:cNvPr id="5122" name="Picture 2" descr="Sequencing services - Uppsala Genome Center - Uppsala University, Sweden">
            <a:extLst>
              <a:ext uri="{FF2B5EF4-FFF2-40B4-BE49-F238E27FC236}">
                <a16:creationId xmlns:a16="http://schemas.microsoft.com/office/drawing/2014/main" id="{D44B69FA-4AFB-2650-D04C-BFFA5A37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454" y="1469109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omethION Flow Cell Packs (R10.4.1)">
            <a:extLst>
              <a:ext uri="{FF2B5EF4-FFF2-40B4-BE49-F238E27FC236}">
                <a16:creationId xmlns:a16="http://schemas.microsoft.com/office/drawing/2014/main" id="{EB9A16A7-3A0B-9F6F-BB7D-5B3A29611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854" y="401089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87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p 83">
            <a:extLst>
              <a:ext uri="{FF2B5EF4-FFF2-40B4-BE49-F238E27FC236}">
                <a16:creationId xmlns:a16="http://schemas.microsoft.com/office/drawing/2014/main" id="{8FEBF081-D179-086A-9636-D8D2E0DD13B6}"/>
              </a:ext>
            </a:extLst>
          </p:cNvPr>
          <p:cNvGrpSpPr/>
          <p:nvPr/>
        </p:nvGrpSpPr>
        <p:grpSpPr>
          <a:xfrm>
            <a:off x="236949" y="2189288"/>
            <a:ext cx="3558083" cy="2071593"/>
            <a:chOff x="183689" y="1357407"/>
            <a:chExt cx="3112068" cy="1603711"/>
          </a:xfrm>
        </p:grpSpPr>
        <p:sp>
          <p:nvSpPr>
            <p:cNvPr id="3" name="TextBox 166">
              <a:extLst>
                <a:ext uri="{FF2B5EF4-FFF2-40B4-BE49-F238E27FC236}">
                  <a16:creationId xmlns:a16="http://schemas.microsoft.com/office/drawing/2014/main" id="{D34C9E1E-B52E-F788-F4E1-183B79B54325}"/>
                </a:ext>
              </a:extLst>
            </p:cNvPr>
            <p:cNvSpPr txBox="1"/>
            <p:nvPr/>
          </p:nvSpPr>
          <p:spPr>
            <a:xfrm>
              <a:off x="460958" y="1357407"/>
              <a:ext cx="959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/>
                <a:t>Family </a:t>
              </a:r>
              <a:r>
                <a:rPr lang="sv-SE" dirty="0"/>
                <a:t>1</a:t>
              </a:r>
              <a:endParaRPr lang="en-SE" dirty="0"/>
            </a:p>
          </p:txBody>
        </p:sp>
        <p:grpSp>
          <p:nvGrpSpPr>
            <p:cNvPr id="4" name="Group 71">
              <a:extLst>
                <a:ext uri="{FF2B5EF4-FFF2-40B4-BE49-F238E27FC236}">
                  <a16:creationId xmlns:a16="http://schemas.microsoft.com/office/drawing/2014/main" id="{0BA1C462-1559-43D0-702E-5D9DE3990C63}"/>
                </a:ext>
              </a:extLst>
            </p:cNvPr>
            <p:cNvGrpSpPr/>
            <p:nvPr/>
          </p:nvGrpSpPr>
          <p:grpSpPr>
            <a:xfrm>
              <a:off x="183689" y="1832548"/>
              <a:ext cx="1452989" cy="1120364"/>
              <a:chOff x="3913290" y="1429248"/>
              <a:chExt cx="3302115" cy="2494798"/>
            </a:xfrm>
          </p:grpSpPr>
          <p:grpSp>
            <p:nvGrpSpPr>
              <p:cNvPr id="5" name="Group 55">
                <a:extLst>
                  <a:ext uri="{FF2B5EF4-FFF2-40B4-BE49-F238E27FC236}">
                    <a16:creationId xmlns:a16="http://schemas.microsoft.com/office/drawing/2014/main" id="{8CC039D9-2E09-2CE2-19F6-F39958CF8F2A}"/>
                  </a:ext>
                </a:extLst>
              </p:cNvPr>
              <p:cNvGrpSpPr/>
              <p:nvPr/>
            </p:nvGrpSpPr>
            <p:grpSpPr>
              <a:xfrm>
                <a:off x="4463614" y="1429248"/>
                <a:ext cx="2228813" cy="770316"/>
                <a:chOff x="1666575" y="2630284"/>
                <a:chExt cx="2032967" cy="706905"/>
              </a:xfrm>
            </p:grpSpPr>
            <p:cxnSp>
              <p:nvCxnSpPr>
                <p:cNvPr id="14" name="Straight Connector 58">
                  <a:extLst>
                    <a:ext uri="{FF2B5EF4-FFF2-40B4-BE49-F238E27FC236}">
                      <a16:creationId xmlns:a16="http://schemas.microsoft.com/office/drawing/2014/main" id="{A1B32D67-FC11-BC6A-6D06-089C96088824}"/>
                    </a:ext>
                  </a:extLst>
                </p:cNvPr>
                <p:cNvCxnSpPr/>
                <p:nvPr/>
              </p:nvCxnSpPr>
              <p:spPr>
                <a:xfrm>
                  <a:off x="2299555" y="2971295"/>
                  <a:ext cx="707448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5" name="Rectangle 59">
                  <a:extLst>
                    <a:ext uri="{FF2B5EF4-FFF2-40B4-BE49-F238E27FC236}">
                      <a16:creationId xmlns:a16="http://schemas.microsoft.com/office/drawing/2014/main" id="{6E09F1A7-9D32-137C-57FA-67085FFA4E8B}"/>
                    </a:ext>
                  </a:extLst>
                </p:cNvPr>
                <p:cNvSpPr/>
                <p:nvPr/>
              </p:nvSpPr>
              <p:spPr>
                <a:xfrm>
                  <a:off x="1666575" y="2660145"/>
                  <a:ext cx="632980" cy="647700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60">
                  <a:extLst>
                    <a:ext uri="{FF2B5EF4-FFF2-40B4-BE49-F238E27FC236}">
                      <a16:creationId xmlns:a16="http://schemas.microsoft.com/office/drawing/2014/main" id="{73F4E05A-8163-828D-EBA7-5626E01E21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15542" y="2630284"/>
                  <a:ext cx="684000" cy="706905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6" name="Rectangle 43">
                <a:extLst>
                  <a:ext uri="{FF2B5EF4-FFF2-40B4-BE49-F238E27FC236}">
                    <a16:creationId xmlns:a16="http://schemas.microsoft.com/office/drawing/2014/main" id="{C981066E-BF1D-FCEF-5706-AC0A4074018E}"/>
                  </a:ext>
                </a:extLst>
              </p:cNvPr>
              <p:cNvSpPr/>
              <p:nvPr/>
            </p:nvSpPr>
            <p:spPr>
              <a:xfrm>
                <a:off x="3913290" y="3186148"/>
                <a:ext cx="693958" cy="70580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7" name="Straight Connector 44">
                <a:extLst>
                  <a:ext uri="{FF2B5EF4-FFF2-40B4-BE49-F238E27FC236}">
                    <a16:creationId xmlns:a16="http://schemas.microsoft.com/office/drawing/2014/main" id="{F22EEB43-5471-3E78-9067-CAF655CA9B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5648" y="2815515"/>
                <a:ext cx="259200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" name="Straight Connector 45">
                <a:extLst>
                  <a:ext uri="{FF2B5EF4-FFF2-40B4-BE49-F238E27FC236}">
                    <a16:creationId xmlns:a16="http://schemas.microsoft.com/office/drawing/2014/main" id="{B9473DDF-9A8A-935D-51FA-EC3402DCD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9277" y="1800849"/>
                <a:ext cx="0" cy="1044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" name="Straight Connector 46">
                <a:extLst>
                  <a:ext uri="{FF2B5EF4-FFF2-40B4-BE49-F238E27FC236}">
                    <a16:creationId xmlns:a16="http://schemas.microsoft.com/office/drawing/2014/main" id="{5D9079B5-0B48-ABE6-3AAD-5DBFDED9FE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743" y="2813483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" name="Straight Connector 47">
                <a:extLst>
                  <a:ext uri="{FF2B5EF4-FFF2-40B4-BE49-F238E27FC236}">
                    <a16:creationId xmlns:a16="http://schemas.microsoft.com/office/drawing/2014/main" id="{A83791C0-6D1A-D098-0DF5-C30273619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2766" y="2813482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1" name="Oval 48">
                <a:extLst>
                  <a:ext uri="{FF2B5EF4-FFF2-40B4-BE49-F238E27FC236}">
                    <a16:creationId xmlns:a16="http://schemas.microsoft.com/office/drawing/2014/main" id="{35F30226-135D-9E5D-F237-D0F671D9CD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5512" y="3153730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2" name="Straight Connector 49">
                <a:extLst>
                  <a:ext uri="{FF2B5EF4-FFF2-40B4-BE49-F238E27FC236}">
                    <a16:creationId xmlns:a16="http://schemas.microsoft.com/office/drawing/2014/main" id="{980B9688-71ED-BCA3-4061-D5EF70A2D5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9277" y="2827916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3" name="Rectangle 50">
                <a:extLst>
                  <a:ext uri="{FF2B5EF4-FFF2-40B4-BE49-F238E27FC236}">
                    <a16:creationId xmlns:a16="http://schemas.microsoft.com/office/drawing/2014/main" id="{EE4387D1-8215-6F94-7975-43AC3D8F605F}"/>
                  </a:ext>
                </a:extLst>
              </p:cNvPr>
              <p:cNvSpPr/>
              <p:nvPr/>
            </p:nvSpPr>
            <p:spPr>
              <a:xfrm>
                <a:off x="5189203" y="3186148"/>
                <a:ext cx="693958" cy="705800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7" name="TextBox 182">
              <a:extLst>
                <a:ext uri="{FF2B5EF4-FFF2-40B4-BE49-F238E27FC236}">
                  <a16:creationId xmlns:a16="http://schemas.microsoft.com/office/drawing/2014/main" id="{7EB69D67-097A-8FED-5E0E-15D73FE1693E}"/>
                </a:ext>
              </a:extLst>
            </p:cNvPr>
            <p:cNvSpPr txBox="1"/>
            <p:nvPr/>
          </p:nvSpPr>
          <p:spPr>
            <a:xfrm>
              <a:off x="1323641" y="16922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18" name="TextBox 183">
              <a:extLst>
                <a:ext uri="{FF2B5EF4-FFF2-40B4-BE49-F238E27FC236}">
                  <a16:creationId xmlns:a16="http://schemas.microsoft.com/office/drawing/2014/main" id="{39CD8DE8-F348-811F-3682-21F9A46819FB}"/>
                </a:ext>
              </a:extLst>
            </p:cNvPr>
            <p:cNvSpPr txBox="1"/>
            <p:nvPr/>
          </p:nvSpPr>
          <p:spPr>
            <a:xfrm>
              <a:off x="506895" y="250334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19" name="TextBox 183">
              <a:extLst>
                <a:ext uri="{FF2B5EF4-FFF2-40B4-BE49-F238E27FC236}">
                  <a16:creationId xmlns:a16="http://schemas.microsoft.com/office/drawing/2014/main" id="{6B16F9E6-0865-4B7B-AE85-339AB0B94DE5}"/>
                </a:ext>
              </a:extLst>
            </p:cNvPr>
            <p:cNvSpPr txBox="1"/>
            <p:nvPr/>
          </p:nvSpPr>
          <p:spPr>
            <a:xfrm>
              <a:off x="1110611" y="2503413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0" name="TextBox 167">
              <a:extLst>
                <a:ext uri="{FF2B5EF4-FFF2-40B4-BE49-F238E27FC236}">
                  <a16:creationId xmlns:a16="http://schemas.microsoft.com/office/drawing/2014/main" id="{B7A3981A-5936-97BD-469B-723DD9B09AF5}"/>
                </a:ext>
              </a:extLst>
            </p:cNvPr>
            <p:cNvSpPr txBox="1"/>
            <p:nvPr/>
          </p:nvSpPr>
          <p:spPr>
            <a:xfrm>
              <a:off x="2264961" y="1357407"/>
              <a:ext cx="959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/>
                <a:t>Family </a:t>
              </a:r>
              <a:r>
                <a:rPr lang="sv-SE" dirty="0"/>
                <a:t>2</a:t>
              </a:r>
              <a:endParaRPr lang="en-SE" dirty="0"/>
            </a:p>
          </p:txBody>
        </p: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C33701E6-3240-E90C-DAE4-9025A99B442C}"/>
                </a:ext>
              </a:extLst>
            </p:cNvPr>
            <p:cNvGrpSpPr/>
            <p:nvPr/>
          </p:nvGrpSpPr>
          <p:grpSpPr>
            <a:xfrm>
              <a:off x="1920794" y="1718759"/>
              <a:ext cx="1374963" cy="1242359"/>
              <a:chOff x="3291117" y="884039"/>
              <a:chExt cx="1374963" cy="1242359"/>
            </a:xfrm>
          </p:grpSpPr>
          <p:grpSp>
            <p:nvGrpSpPr>
              <p:cNvPr id="22" name="Group 72">
                <a:extLst>
                  <a:ext uri="{FF2B5EF4-FFF2-40B4-BE49-F238E27FC236}">
                    <a16:creationId xmlns:a16="http://schemas.microsoft.com/office/drawing/2014/main" id="{EC224B62-DFB6-AAF0-945E-54FB143C8673}"/>
                  </a:ext>
                </a:extLst>
              </p:cNvPr>
              <p:cNvGrpSpPr/>
              <p:nvPr/>
            </p:nvGrpSpPr>
            <p:grpSpPr>
              <a:xfrm>
                <a:off x="3514969" y="1010883"/>
                <a:ext cx="1031188" cy="1115515"/>
                <a:chOff x="8970533" y="1435330"/>
                <a:chExt cx="2294514" cy="2492012"/>
              </a:xfrm>
            </p:grpSpPr>
            <p:cxnSp>
              <p:nvCxnSpPr>
                <p:cNvPr id="26" name="Straight Connector 28">
                  <a:extLst>
                    <a:ext uri="{FF2B5EF4-FFF2-40B4-BE49-F238E27FC236}">
                      <a16:creationId xmlns:a16="http://schemas.microsoft.com/office/drawing/2014/main" id="{EF16B63B-27AA-7B32-C613-CF183B5FA55E}"/>
                    </a:ext>
                  </a:extLst>
                </p:cNvPr>
                <p:cNvCxnSpPr/>
                <p:nvPr/>
              </p:nvCxnSpPr>
              <p:spPr>
                <a:xfrm>
                  <a:off x="9730193" y="1791688"/>
                  <a:ext cx="775600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27" name="Rectangle 29">
                  <a:extLst>
                    <a:ext uri="{FF2B5EF4-FFF2-40B4-BE49-F238E27FC236}">
                      <a16:creationId xmlns:a16="http://schemas.microsoft.com/office/drawing/2014/main" id="{DBEA5B84-ED51-DCAF-806A-4E9A0FB4B874}"/>
                    </a:ext>
                  </a:extLst>
                </p:cNvPr>
                <p:cNvSpPr/>
                <p:nvPr/>
              </p:nvSpPr>
              <p:spPr>
                <a:xfrm>
                  <a:off x="9036235" y="1452630"/>
                  <a:ext cx="693958" cy="705794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Oval 30">
                  <a:extLst>
                    <a:ext uri="{FF2B5EF4-FFF2-40B4-BE49-F238E27FC236}">
                      <a16:creationId xmlns:a16="http://schemas.microsoft.com/office/drawing/2014/main" id="{35339677-6744-DE4B-3979-E46033C937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515154" y="1435330"/>
                  <a:ext cx="749893" cy="770309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29" name="Straight Connector 33">
                  <a:extLst>
                    <a:ext uri="{FF2B5EF4-FFF2-40B4-BE49-F238E27FC236}">
                      <a16:creationId xmlns:a16="http://schemas.microsoft.com/office/drawing/2014/main" id="{D3190B71-BD6E-309E-B3DF-6F508489F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5825" y="2806787"/>
                  <a:ext cx="1555700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0" name="Straight Connector 34">
                  <a:extLst>
                    <a:ext uri="{FF2B5EF4-FFF2-40B4-BE49-F238E27FC236}">
                      <a16:creationId xmlns:a16="http://schemas.microsoft.com/office/drawing/2014/main" id="{AED7B2A4-6417-D401-8018-339E8357C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21897" y="1791690"/>
                  <a:ext cx="0" cy="104399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1" name="Straight Connector 35">
                  <a:extLst>
                    <a:ext uri="{FF2B5EF4-FFF2-40B4-BE49-F238E27FC236}">
                      <a16:creationId xmlns:a16="http://schemas.microsoft.com/office/drawing/2014/main" id="{3D496232-6145-578A-140E-37F23E098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78273" y="2802898"/>
                  <a:ext cx="0" cy="35999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Straight Connector 36">
                  <a:extLst>
                    <a:ext uri="{FF2B5EF4-FFF2-40B4-BE49-F238E27FC236}">
                      <a16:creationId xmlns:a16="http://schemas.microsoft.com/office/drawing/2014/main" id="{5149FDA2-3BE0-D649-67E3-B67FD539E6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8902" y="2808744"/>
                  <a:ext cx="0" cy="35999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3" name="Oval 37">
                  <a:extLst>
                    <a:ext uri="{FF2B5EF4-FFF2-40B4-BE49-F238E27FC236}">
                      <a16:creationId xmlns:a16="http://schemas.microsoft.com/office/drawing/2014/main" id="{A0B2A99B-C0C9-1F0C-7CDB-A9D3667216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70533" y="3141913"/>
                  <a:ext cx="749893" cy="770309"/>
                </a:xfrm>
                <a:prstGeom prst="ellips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" name="Oval 38">
                  <a:extLst>
                    <a:ext uri="{FF2B5EF4-FFF2-40B4-BE49-F238E27FC236}">
                      <a16:creationId xmlns:a16="http://schemas.microsoft.com/office/drawing/2014/main" id="{14740E87-B0C5-22A7-BD27-7249597ECE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505792" y="3157033"/>
                  <a:ext cx="749893" cy="770309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3" name="TextBox 184">
                <a:extLst>
                  <a:ext uri="{FF2B5EF4-FFF2-40B4-BE49-F238E27FC236}">
                    <a16:creationId xmlns:a16="http://schemas.microsoft.com/office/drawing/2014/main" id="{15D475A7-87B6-D2A0-4108-0565B50D7227}"/>
                  </a:ext>
                </a:extLst>
              </p:cNvPr>
              <p:cNvSpPr txBox="1"/>
              <p:nvPr/>
            </p:nvSpPr>
            <p:spPr>
              <a:xfrm>
                <a:off x="3291117" y="167132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/>
                  <a:t>*</a:t>
                </a:r>
              </a:p>
            </p:txBody>
          </p:sp>
          <p:sp>
            <p:nvSpPr>
              <p:cNvPr id="24" name="TextBox 185">
                <a:extLst>
                  <a:ext uri="{FF2B5EF4-FFF2-40B4-BE49-F238E27FC236}">
                    <a16:creationId xmlns:a16="http://schemas.microsoft.com/office/drawing/2014/main" id="{A1DFE08D-7FAC-80CE-8D46-7C5B1798758F}"/>
                  </a:ext>
                </a:extLst>
              </p:cNvPr>
              <p:cNvSpPr txBox="1"/>
              <p:nvPr/>
            </p:nvSpPr>
            <p:spPr>
              <a:xfrm>
                <a:off x="4481349" y="88403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/>
                  <a:t>*</a:t>
                </a:r>
              </a:p>
            </p:txBody>
          </p:sp>
          <p:sp>
            <p:nvSpPr>
              <p:cNvPr id="25" name="TextBox 186">
                <a:extLst>
                  <a:ext uri="{FF2B5EF4-FFF2-40B4-BE49-F238E27FC236}">
                    <a16:creationId xmlns:a16="http://schemas.microsoft.com/office/drawing/2014/main" id="{04F0FE23-F4DF-5165-C326-CADB1B57E702}"/>
                  </a:ext>
                </a:extLst>
              </p:cNvPr>
              <p:cNvSpPr txBox="1"/>
              <p:nvPr/>
            </p:nvSpPr>
            <p:spPr>
              <a:xfrm>
                <a:off x="4032750" y="167132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/>
                  <a:t>*</a:t>
                </a:r>
              </a:p>
            </p:txBody>
          </p:sp>
        </p:grpSp>
      </p:grpSp>
      <p:sp>
        <p:nvSpPr>
          <p:cNvPr id="78" name="textruta 77">
            <a:extLst>
              <a:ext uri="{FF2B5EF4-FFF2-40B4-BE49-F238E27FC236}">
                <a16:creationId xmlns:a16="http://schemas.microsoft.com/office/drawing/2014/main" id="{2B470BBF-7127-2A24-2432-20EEC5976A63}"/>
              </a:ext>
            </a:extLst>
          </p:cNvPr>
          <p:cNvSpPr txBox="1"/>
          <p:nvPr/>
        </p:nvSpPr>
        <p:spPr>
          <a:xfrm>
            <a:off x="415499" y="5643765"/>
            <a:ext cx="1065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2.85 Mb DUP-TRP-DUP </a:t>
            </a:r>
            <a:r>
              <a:rPr lang="sv-SE" sz="2400" dirty="0" err="1"/>
              <a:t>overlapping</a:t>
            </a:r>
            <a:r>
              <a:rPr lang="sv-SE" sz="2400" dirty="0"/>
              <a:t> 12 genes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Exactly</a:t>
            </a:r>
            <a:r>
              <a:rPr lang="sv-SE" sz="2400" dirty="0"/>
              <a:t> the same </a:t>
            </a:r>
            <a:r>
              <a:rPr lang="sv-SE" sz="2400" dirty="0" err="1"/>
              <a:t>breakpoints</a:t>
            </a:r>
            <a:r>
              <a:rPr lang="sv-SE" sz="2400" dirty="0"/>
              <a:t> in the </a:t>
            </a:r>
            <a:r>
              <a:rPr lang="sv-SE" sz="2400" dirty="0" err="1"/>
              <a:t>two</a:t>
            </a:r>
            <a:r>
              <a:rPr lang="sv-SE" sz="2400" dirty="0"/>
              <a:t> </a:t>
            </a:r>
            <a:r>
              <a:rPr lang="sv-SE" sz="2400" dirty="0" err="1"/>
              <a:t>families</a:t>
            </a:r>
            <a:r>
              <a:rPr lang="sv-SE" sz="2400" dirty="0"/>
              <a:t> – mutation </a:t>
            </a:r>
            <a:r>
              <a:rPr lang="sv-SE" sz="2400" dirty="0" err="1"/>
              <a:t>signature</a:t>
            </a:r>
            <a:r>
              <a:rPr lang="sv-SE" sz="2400" dirty="0"/>
              <a:t> </a:t>
            </a:r>
            <a:r>
              <a:rPr lang="sv-SE" sz="2400" dirty="0" err="1"/>
              <a:t>indicates</a:t>
            </a:r>
            <a:r>
              <a:rPr lang="sv-SE" sz="2400" dirty="0"/>
              <a:t> recent </a:t>
            </a:r>
            <a:r>
              <a:rPr lang="sv-SE" sz="2400" dirty="0" err="1"/>
              <a:t>founder</a:t>
            </a:r>
            <a:r>
              <a:rPr lang="sv-SE" sz="2400" dirty="0"/>
              <a:t> variant</a:t>
            </a:r>
          </a:p>
        </p:txBody>
      </p:sp>
      <p:sp>
        <p:nvSpPr>
          <p:cNvPr id="80" name="Rubrik 1">
            <a:extLst>
              <a:ext uri="{FF2B5EF4-FFF2-40B4-BE49-F238E27FC236}">
                <a16:creationId xmlns:a16="http://schemas.microsoft.com/office/drawing/2014/main" id="{9B4DA34D-A793-997E-7E74-4E9F98BCF163}"/>
              </a:ext>
            </a:extLst>
          </p:cNvPr>
          <p:cNvSpPr txBox="1">
            <a:spLocks/>
          </p:cNvSpPr>
          <p:nvPr/>
        </p:nvSpPr>
        <p:spPr>
          <a:xfrm>
            <a:off x="841082" y="-34929"/>
            <a:ext cx="10515600" cy="84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Families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rearrangements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Grupp 82">
            <a:extLst>
              <a:ext uri="{FF2B5EF4-FFF2-40B4-BE49-F238E27FC236}">
                <a16:creationId xmlns:a16="http://schemas.microsoft.com/office/drawing/2014/main" id="{93ACD16C-5F60-290D-EEC5-F8A7CAFC914C}"/>
              </a:ext>
            </a:extLst>
          </p:cNvPr>
          <p:cNvGrpSpPr/>
          <p:nvPr/>
        </p:nvGrpSpPr>
        <p:grpSpPr>
          <a:xfrm>
            <a:off x="3741772" y="806405"/>
            <a:ext cx="8406679" cy="4924189"/>
            <a:chOff x="3741772" y="806405"/>
            <a:chExt cx="8406679" cy="4924189"/>
          </a:xfrm>
        </p:grpSpPr>
        <p:pic>
          <p:nvPicPr>
            <p:cNvPr id="2" name="Bildobjekt 1">
              <a:extLst>
                <a:ext uri="{FF2B5EF4-FFF2-40B4-BE49-F238E27FC236}">
                  <a16:creationId xmlns:a16="http://schemas.microsoft.com/office/drawing/2014/main" id="{D1E316AA-79D8-0691-1D61-B4B2D901F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3496" y="1127406"/>
              <a:ext cx="7772400" cy="4603188"/>
            </a:xfrm>
            <a:prstGeom prst="rect">
              <a:avLst/>
            </a:prstGeom>
          </p:spPr>
        </p:pic>
        <p:sp>
          <p:nvSpPr>
            <p:cNvPr id="81" name="Rektangel 80">
              <a:extLst>
                <a:ext uri="{FF2B5EF4-FFF2-40B4-BE49-F238E27FC236}">
                  <a16:creationId xmlns:a16="http://schemas.microsoft.com/office/drawing/2014/main" id="{8FAF83AB-A90A-2CBB-53C7-A87653F6B214}"/>
                </a:ext>
              </a:extLst>
            </p:cNvPr>
            <p:cNvSpPr/>
            <p:nvPr/>
          </p:nvSpPr>
          <p:spPr>
            <a:xfrm>
              <a:off x="11348351" y="806405"/>
              <a:ext cx="800100" cy="920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2" name="Rektangel 81">
              <a:extLst>
                <a:ext uri="{FF2B5EF4-FFF2-40B4-BE49-F238E27FC236}">
                  <a16:creationId xmlns:a16="http://schemas.microsoft.com/office/drawing/2014/main" id="{06DA9B17-355F-6F00-A6B3-EA4C7510D705}"/>
                </a:ext>
              </a:extLst>
            </p:cNvPr>
            <p:cNvSpPr/>
            <p:nvPr/>
          </p:nvSpPr>
          <p:spPr>
            <a:xfrm>
              <a:off x="3741772" y="897240"/>
              <a:ext cx="800100" cy="920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473751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AE4207-C5BB-A5DB-1592-C156B474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Chromosome</a:t>
            </a:r>
            <a:r>
              <a:rPr lang="sv-SE" dirty="0"/>
              <a:t> X </a:t>
            </a:r>
            <a:r>
              <a:rPr lang="sv-SE" dirty="0" err="1"/>
              <a:t>rearrangement</a:t>
            </a:r>
            <a:endParaRPr lang="sv-SE" dirty="0"/>
          </a:p>
        </p:txBody>
      </p:sp>
      <p:sp>
        <p:nvSpPr>
          <p:cNvPr id="4" name="TextBox 168">
            <a:extLst>
              <a:ext uri="{FF2B5EF4-FFF2-40B4-BE49-F238E27FC236}">
                <a16:creationId xmlns:a16="http://schemas.microsoft.com/office/drawing/2014/main" id="{612BA3B3-E9C8-2549-EA61-46EF3F3A8BF5}"/>
              </a:ext>
            </a:extLst>
          </p:cNvPr>
          <p:cNvSpPr txBox="1"/>
          <p:nvPr/>
        </p:nvSpPr>
        <p:spPr>
          <a:xfrm>
            <a:off x="1436597" y="3252554"/>
            <a:ext cx="9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Family </a:t>
            </a:r>
            <a:r>
              <a:rPr lang="sv-SE" dirty="0"/>
              <a:t>3</a:t>
            </a:r>
            <a:endParaRPr lang="en-SE" dirty="0"/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6175007D-DA4C-B13F-ADAE-AD2E5B4CE388}"/>
              </a:ext>
            </a:extLst>
          </p:cNvPr>
          <p:cNvGrpSpPr/>
          <p:nvPr/>
        </p:nvGrpSpPr>
        <p:grpSpPr>
          <a:xfrm>
            <a:off x="226666" y="3666029"/>
            <a:ext cx="3353824" cy="1325563"/>
            <a:chOff x="1170583" y="3009272"/>
            <a:chExt cx="3535254" cy="1205047"/>
          </a:xfrm>
        </p:grpSpPr>
        <p:grpSp>
          <p:nvGrpSpPr>
            <p:cNvPr id="6" name="Group 140">
              <a:extLst>
                <a:ext uri="{FF2B5EF4-FFF2-40B4-BE49-F238E27FC236}">
                  <a16:creationId xmlns:a16="http://schemas.microsoft.com/office/drawing/2014/main" id="{0C118355-1CE4-8A80-FBC4-9267EBC5AFC1}"/>
                </a:ext>
              </a:extLst>
            </p:cNvPr>
            <p:cNvGrpSpPr/>
            <p:nvPr/>
          </p:nvGrpSpPr>
          <p:grpSpPr>
            <a:xfrm>
              <a:off x="1170583" y="3097076"/>
              <a:ext cx="3535254" cy="1117243"/>
              <a:chOff x="3605365" y="3165180"/>
              <a:chExt cx="7387566" cy="2499600"/>
            </a:xfrm>
          </p:grpSpPr>
          <p:grpSp>
            <p:nvGrpSpPr>
              <p:cNvPr id="12" name="Group 109">
                <a:extLst>
                  <a:ext uri="{FF2B5EF4-FFF2-40B4-BE49-F238E27FC236}">
                    <a16:creationId xmlns:a16="http://schemas.microsoft.com/office/drawing/2014/main" id="{D670F94C-2894-BFA3-2111-B2387F788835}"/>
                  </a:ext>
                </a:extLst>
              </p:cNvPr>
              <p:cNvGrpSpPr/>
              <p:nvPr/>
            </p:nvGrpSpPr>
            <p:grpSpPr>
              <a:xfrm>
                <a:off x="6068231" y="3165180"/>
                <a:ext cx="2228813" cy="770316"/>
                <a:chOff x="1536245" y="2644269"/>
                <a:chExt cx="2032967" cy="706905"/>
              </a:xfrm>
            </p:grpSpPr>
            <p:cxnSp>
              <p:nvCxnSpPr>
                <p:cNvPr id="27" name="Straight Connector 130">
                  <a:extLst>
                    <a:ext uri="{FF2B5EF4-FFF2-40B4-BE49-F238E27FC236}">
                      <a16:creationId xmlns:a16="http://schemas.microsoft.com/office/drawing/2014/main" id="{EDA6628E-F8D4-44DB-FA78-03091A586324}"/>
                    </a:ext>
                  </a:extLst>
                </p:cNvPr>
                <p:cNvCxnSpPr/>
                <p:nvPr/>
              </p:nvCxnSpPr>
              <p:spPr>
                <a:xfrm>
                  <a:off x="2169225" y="2971295"/>
                  <a:ext cx="707448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28" name="Rectangle 131">
                  <a:extLst>
                    <a:ext uri="{FF2B5EF4-FFF2-40B4-BE49-F238E27FC236}">
                      <a16:creationId xmlns:a16="http://schemas.microsoft.com/office/drawing/2014/main" id="{A7B5A03B-BAAF-3C7B-FFE6-732BA5F98DE9}"/>
                    </a:ext>
                  </a:extLst>
                </p:cNvPr>
                <p:cNvSpPr/>
                <p:nvPr/>
              </p:nvSpPr>
              <p:spPr>
                <a:xfrm>
                  <a:off x="1536245" y="2660145"/>
                  <a:ext cx="632980" cy="647700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" name="Oval 132">
                  <a:extLst>
                    <a:ext uri="{FF2B5EF4-FFF2-40B4-BE49-F238E27FC236}">
                      <a16:creationId xmlns:a16="http://schemas.microsoft.com/office/drawing/2014/main" id="{728CA7AE-90DF-9CB3-4A27-0DA95C1D1B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85212" y="2644269"/>
                  <a:ext cx="684000" cy="706905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200" b="1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3" name="Straight Connector 111">
                <a:extLst>
                  <a:ext uri="{FF2B5EF4-FFF2-40B4-BE49-F238E27FC236}">
                    <a16:creationId xmlns:a16="http://schemas.microsoft.com/office/drawing/2014/main" id="{2C3C97D2-2248-0208-B9AF-B80B034F4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0539" y="4563758"/>
                <a:ext cx="666000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" name="Straight Connector 112">
                <a:extLst>
                  <a:ext uri="{FF2B5EF4-FFF2-40B4-BE49-F238E27FC236}">
                    <a16:creationId xmlns:a16="http://schemas.microsoft.com/office/drawing/2014/main" id="{2F83DFC5-FBE9-D1FD-61A1-FC9B7ED47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3894" y="3521543"/>
                <a:ext cx="0" cy="1044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5" name="Straight Connector 113">
                <a:extLst>
                  <a:ext uri="{FF2B5EF4-FFF2-40B4-BE49-F238E27FC236}">
                    <a16:creationId xmlns:a16="http://schemas.microsoft.com/office/drawing/2014/main" id="{B9F48428-AB55-3F01-F93C-3BE9753C29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0312" y="4550506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" name="Straight Connector 114">
                <a:extLst>
                  <a:ext uri="{FF2B5EF4-FFF2-40B4-BE49-F238E27FC236}">
                    <a16:creationId xmlns:a16="http://schemas.microsoft.com/office/drawing/2014/main" id="{F5A1C33A-DFA1-EC17-E8A4-C35DB250B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1325" y="4564939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" name="Straight Connector 115">
                <a:extLst>
                  <a:ext uri="{FF2B5EF4-FFF2-40B4-BE49-F238E27FC236}">
                    <a16:creationId xmlns:a16="http://schemas.microsoft.com/office/drawing/2014/main" id="{7050DF21-A7D9-C6AC-7195-C034651B8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0114" y="4564939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8" name="Rectangle 116">
                <a:extLst>
                  <a:ext uri="{FF2B5EF4-FFF2-40B4-BE49-F238E27FC236}">
                    <a16:creationId xmlns:a16="http://schemas.microsoft.com/office/drawing/2014/main" id="{A5CFA0E7-9439-9492-2F70-399E45218E56}"/>
                  </a:ext>
                </a:extLst>
              </p:cNvPr>
              <p:cNvSpPr/>
              <p:nvPr/>
            </p:nvSpPr>
            <p:spPr>
              <a:xfrm>
                <a:off x="6047459" y="4924939"/>
                <a:ext cx="693958" cy="705800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Rectangle 117">
                <a:extLst>
                  <a:ext uri="{FF2B5EF4-FFF2-40B4-BE49-F238E27FC236}">
                    <a16:creationId xmlns:a16="http://schemas.microsoft.com/office/drawing/2014/main" id="{8F11A35D-6CFE-0620-7050-8123BE865327}"/>
                  </a:ext>
                </a:extLst>
              </p:cNvPr>
              <p:cNvSpPr/>
              <p:nvPr/>
            </p:nvSpPr>
            <p:spPr>
              <a:xfrm>
                <a:off x="8966572" y="4928523"/>
                <a:ext cx="693958" cy="705800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0" name="Straight Connector 118">
                <a:extLst>
                  <a:ext uri="{FF2B5EF4-FFF2-40B4-BE49-F238E27FC236}">
                    <a16:creationId xmlns:a16="http://schemas.microsoft.com/office/drawing/2014/main" id="{24701608-6A49-F7EA-F435-E36BB7EE54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5888" y="4565543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" name="Straight Connector 119">
                <a:extLst>
                  <a:ext uri="{FF2B5EF4-FFF2-40B4-BE49-F238E27FC236}">
                    <a16:creationId xmlns:a16="http://schemas.microsoft.com/office/drawing/2014/main" id="{ABB8D931-7821-A265-BE4B-007983805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0669" y="4575424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2" name="Oval 120">
                <a:extLst>
                  <a:ext uri="{FF2B5EF4-FFF2-40B4-BE49-F238E27FC236}">
                    <a16:creationId xmlns:a16="http://schemas.microsoft.com/office/drawing/2014/main" id="{2591B70D-E122-5FF5-5CE7-618F13279A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5365" y="4887011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Oval 121">
                <a:extLst>
                  <a:ext uri="{FF2B5EF4-FFF2-40B4-BE49-F238E27FC236}">
                    <a16:creationId xmlns:a16="http://schemas.microsoft.com/office/drawing/2014/main" id="{D7CF9C4A-1CE6-E2D3-4DFD-9EED4F5EB0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74371" y="4887011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Oval 122">
                <a:extLst>
                  <a:ext uri="{FF2B5EF4-FFF2-40B4-BE49-F238E27FC236}">
                    <a16:creationId xmlns:a16="http://schemas.microsoft.com/office/drawing/2014/main" id="{AB2BE13C-78B3-8942-1B5C-7BF48CEAB3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59328" y="4894464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Oval 123">
                <a:extLst>
                  <a:ext uri="{FF2B5EF4-FFF2-40B4-BE49-F238E27FC236}">
                    <a16:creationId xmlns:a16="http://schemas.microsoft.com/office/drawing/2014/main" id="{C329FF35-5485-890D-8A1A-510306C4C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3038" y="4894464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6" name="Straight Connector 124">
                <a:extLst>
                  <a:ext uri="{FF2B5EF4-FFF2-40B4-BE49-F238E27FC236}">
                    <a16:creationId xmlns:a16="http://schemas.microsoft.com/office/drawing/2014/main" id="{B9DBE655-BEF6-8071-0E19-DE8D8A07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8119" y="4548210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7" name="TextBox 189">
              <a:extLst>
                <a:ext uri="{FF2B5EF4-FFF2-40B4-BE49-F238E27FC236}">
                  <a16:creationId xmlns:a16="http://schemas.microsoft.com/office/drawing/2014/main" id="{51C9F6AB-8710-7D4B-0510-9FCD6D065F7D}"/>
                </a:ext>
              </a:extLst>
            </p:cNvPr>
            <p:cNvSpPr txBox="1"/>
            <p:nvPr/>
          </p:nvSpPr>
          <p:spPr>
            <a:xfrm>
              <a:off x="2098596" y="376429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8" name="TextBox 190">
              <a:extLst>
                <a:ext uri="{FF2B5EF4-FFF2-40B4-BE49-F238E27FC236}">
                  <a16:creationId xmlns:a16="http://schemas.microsoft.com/office/drawing/2014/main" id="{0EACD31F-141C-5727-8E0D-C6DAD514A1DD}"/>
                </a:ext>
              </a:extLst>
            </p:cNvPr>
            <p:cNvSpPr txBox="1"/>
            <p:nvPr/>
          </p:nvSpPr>
          <p:spPr>
            <a:xfrm>
              <a:off x="3496725" y="376447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9" name="TextBox 198">
              <a:extLst>
                <a:ext uri="{FF2B5EF4-FFF2-40B4-BE49-F238E27FC236}">
                  <a16:creationId xmlns:a16="http://schemas.microsoft.com/office/drawing/2014/main" id="{8AA8404C-69F6-01CB-EE35-62F106C5F887}"/>
                </a:ext>
              </a:extLst>
            </p:cNvPr>
            <p:cNvSpPr txBox="1"/>
            <p:nvPr/>
          </p:nvSpPr>
          <p:spPr>
            <a:xfrm>
              <a:off x="3348515" y="300927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10" name="TextBox 189">
              <a:extLst>
                <a:ext uri="{FF2B5EF4-FFF2-40B4-BE49-F238E27FC236}">
                  <a16:creationId xmlns:a16="http://schemas.microsoft.com/office/drawing/2014/main" id="{51E1454F-8672-DAB8-332B-A93B5A12B719}"/>
                </a:ext>
              </a:extLst>
            </p:cNvPr>
            <p:cNvSpPr txBox="1"/>
            <p:nvPr/>
          </p:nvSpPr>
          <p:spPr>
            <a:xfrm>
              <a:off x="2842972" y="37653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11" name="TextBox 190">
              <a:extLst>
                <a:ext uri="{FF2B5EF4-FFF2-40B4-BE49-F238E27FC236}">
                  <a16:creationId xmlns:a16="http://schemas.microsoft.com/office/drawing/2014/main" id="{3C6F6495-8307-E76F-C560-C801E15A86F1}"/>
                </a:ext>
              </a:extLst>
            </p:cNvPr>
            <p:cNvSpPr txBox="1"/>
            <p:nvPr/>
          </p:nvSpPr>
          <p:spPr>
            <a:xfrm>
              <a:off x="4146833" y="377797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</p:grpSp>
      <p:sp>
        <p:nvSpPr>
          <p:cNvPr id="30" name="textruta 29">
            <a:extLst>
              <a:ext uri="{FF2B5EF4-FFF2-40B4-BE49-F238E27FC236}">
                <a16:creationId xmlns:a16="http://schemas.microsoft.com/office/drawing/2014/main" id="{2ABDCB9C-A739-B7C9-C79A-2C68C2F69C03}"/>
              </a:ext>
            </a:extLst>
          </p:cNvPr>
          <p:cNvSpPr txBox="1"/>
          <p:nvPr/>
        </p:nvSpPr>
        <p:spPr>
          <a:xfrm>
            <a:off x="9020431" y="2901816"/>
            <a:ext cx="3023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Rearrangement</a:t>
            </a:r>
            <a:r>
              <a:rPr lang="sv-SE" dirty="0"/>
              <a:t> </a:t>
            </a:r>
            <a:r>
              <a:rPr lang="sv-SE" dirty="0" err="1"/>
              <a:t>creates</a:t>
            </a:r>
            <a:r>
              <a:rPr lang="sv-SE" dirty="0"/>
              <a:t> potential for an in </a:t>
            </a:r>
            <a:r>
              <a:rPr lang="sv-SE" dirty="0" err="1"/>
              <a:t>frame</a:t>
            </a:r>
            <a:r>
              <a:rPr lang="sv-SE" dirty="0"/>
              <a:t> </a:t>
            </a:r>
            <a:r>
              <a:rPr lang="sv-SE" i="1" dirty="0"/>
              <a:t>DMD/IL1RAPL1 </a:t>
            </a:r>
            <a:r>
              <a:rPr lang="sv-SE" dirty="0"/>
              <a:t>fusion transcripts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Disruption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i="1" dirty="0"/>
              <a:t>IL1RAPL1</a:t>
            </a:r>
            <a:r>
              <a:rPr lang="sv-SE" dirty="0"/>
              <a:t> has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linked</a:t>
            </a:r>
            <a:r>
              <a:rPr lang="sv-SE" dirty="0"/>
              <a:t> to </a:t>
            </a:r>
            <a:r>
              <a:rPr lang="sv-SE" dirty="0" err="1"/>
              <a:t>intellectual</a:t>
            </a:r>
            <a:r>
              <a:rPr lang="sv-SE" dirty="0"/>
              <a:t> </a:t>
            </a:r>
            <a:r>
              <a:rPr lang="sv-SE" dirty="0" err="1"/>
              <a:t>developmental</a:t>
            </a:r>
            <a:r>
              <a:rPr lang="sv-SE" dirty="0"/>
              <a:t> disorders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grpSp>
        <p:nvGrpSpPr>
          <p:cNvPr id="33" name="Grupp 32">
            <a:extLst>
              <a:ext uri="{FF2B5EF4-FFF2-40B4-BE49-F238E27FC236}">
                <a16:creationId xmlns:a16="http://schemas.microsoft.com/office/drawing/2014/main" id="{3B188D38-4B47-A2C3-B7AF-E8AA96EE9542}"/>
              </a:ext>
            </a:extLst>
          </p:cNvPr>
          <p:cNvGrpSpPr/>
          <p:nvPr/>
        </p:nvGrpSpPr>
        <p:grpSpPr>
          <a:xfrm>
            <a:off x="3823855" y="1579418"/>
            <a:ext cx="4992146" cy="4809507"/>
            <a:chOff x="3823855" y="1579418"/>
            <a:chExt cx="4992146" cy="4809507"/>
          </a:xfrm>
        </p:grpSpPr>
        <p:pic>
          <p:nvPicPr>
            <p:cNvPr id="31" name="Bildobjekt 30">
              <a:extLst>
                <a:ext uri="{FF2B5EF4-FFF2-40B4-BE49-F238E27FC236}">
                  <a16:creationId xmlns:a16="http://schemas.microsoft.com/office/drawing/2014/main" id="{8AC20032-DD69-EF12-3BE3-B73C92330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6556" y="1690688"/>
              <a:ext cx="4789445" cy="4197920"/>
            </a:xfrm>
            <a:prstGeom prst="rect">
              <a:avLst/>
            </a:prstGeom>
          </p:spPr>
        </p:pic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F789FF3E-F8BD-1C25-D9F5-85476F4A6D31}"/>
                </a:ext>
              </a:extLst>
            </p:cNvPr>
            <p:cNvSpPr/>
            <p:nvPr/>
          </p:nvSpPr>
          <p:spPr>
            <a:xfrm>
              <a:off x="3823855" y="1579418"/>
              <a:ext cx="380010" cy="4809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50545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BAA770-4316-C009-021E-10BC5304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Alternative solutions to </a:t>
            </a:r>
            <a:r>
              <a:rPr lang="sv-SE" dirty="0" err="1"/>
              <a:t>architecture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A337C3BE-85A6-8F92-4EA2-3728B093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1" y="1988454"/>
            <a:ext cx="5562741" cy="4464050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299C8EEB-3548-20BA-2B85-AF38F44F2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086" y="1828800"/>
            <a:ext cx="5461000" cy="47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9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7C331480-9499-B0E2-8E11-EF659D0AD61F}"/>
              </a:ext>
            </a:extLst>
          </p:cNvPr>
          <p:cNvGrpSpPr/>
          <p:nvPr/>
        </p:nvGrpSpPr>
        <p:grpSpPr>
          <a:xfrm>
            <a:off x="432337" y="2193477"/>
            <a:ext cx="2527066" cy="1767071"/>
            <a:chOff x="5230664" y="3010005"/>
            <a:chExt cx="1839549" cy="1232363"/>
          </a:xfrm>
        </p:grpSpPr>
        <p:grpSp>
          <p:nvGrpSpPr>
            <p:cNvPr id="4" name="Group 163">
              <a:extLst>
                <a:ext uri="{FF2B5EF4-FFF2-40B4-BE49-F238E27FC236}">
                  <a16:creationId xmlns:a16="http://schemas.microsoft.com/office/drawing/2014/main" id="{8111EBD7-597B-CBBF-EBFF-973A3D2F7788}"/>
                </a:ext>
              </a:extLst>
            </p:cNvPr>
            <p:cNvGrpSpPr/>
            <p:nvPr/>
          </p:nvGrpSpPr>
          <p:grpSpPr>
            <a:xfrm>
              <a:off x="5269807" y="3112139"/>
              <a:ext cx="1674015" cy="1130229"/>
              <a:chOff x="7835789" y="1957281"/>
              <a:chExt cx="3564280" cy="2489751"/>
            </a:xfrm>
          </p:grpSpPr>
          <p:cxnSp>
            <p:nvCxnSpPr>
              <p:cNvPr id="8" name="Straight Connector 141">
                <a:extLst>
                  <a:ext uri="{FF2B5EF4-FFF2-40B4-BE49-F238E27FC236}">
                    <a16:creationId xmlns:a16="http://schemas.microsoft.com/office/drawing/2014/main" id="{1E9F0D87-4401-1A5B-B036-BAD7309C9BEF}"/>
                  </a:ext>
                </a:extLst>
              </p:cNvPr>
              <p:cNvCxnSpPr/>
              <p:nvPr/>
            </p:nvCxnSpPr>
            <p:spPr>
              <a:xfrm>
                <a:off x="8946763" y="2313642"/>
                <a:ext cx="77560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9" name="Rectangle 142">
                <a:extLst>
                  <a:ext uri="{FF2B5EF4-FFF2-40B4-BE49-F238E27FC236}">
                    <a16:creationId xmlns:a16="http://schemas.microsoft.com/office/drawing/2014/main" id="{37C326BB-0262-35F8-0CCE-A05AB5D63CAE}"/>
                  </a:ext>
                </a:extLst>
              </p:cNvPr>
              <p:cNvSpPr/>
              <p:nvPr/>
            </p:nvSpPr>
            <p:spPr>
              <a:xfrm>
                <a:off x="8252805" y="1974581"/>
                <a:ext cx="693958" cy="705800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Oval 143">
                <a:extLst>
                  <a:ext uri="{FF2B5EF4-FFF2-40B4-BE49-F238E27FC236}">
                    <a16:creationId xmlns:a16="http://schemas.microsoft.com/office/drawing/2014/main" id="{36B5BB94-D234-B2E2-8F24-43151C9FE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1725" y="1957281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1" name="Straight Connector 145">
                <a:extLst>
                  <a:ext uri="{FF2B5EF4-FFF2-40B4-BE49-F238E27FC236}">
                    <a16:creationId xmlns:a16="http://schemas.microsoft.com/office/drawing/2014/main" id="{28A330EE-01E4-D0E8-142F-5017D78896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4525" y="3343549"/>
                <a:ext cx="231155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" name="Straight Connector 146">
                <a:extLst>
                  <a:ext uri="{FF2B5EF4-FFF2-40B4-BE49-F238E27FC236}">
                    <a16:creationId xmlns:a16="http://schemas.microsoft.com/office/drawing/2014/main" id="{77088614-2AA1-395C-8C4A-293426494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8467" y="2313643"/>
                <a:ext cx="0" cy="1044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" name="Straight Connector 147">
                <a:extLst>
                  <a:ext uri="{FF2B5EF4-FFF2-40B4-BE49-F238E27FC236}">
                    <a16:creationId xmlns:a16="http://schemas.microsoft.com/office/drawing/2014/main" id="{803D01A8-38B6-833D-63C5-FE92BED3E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7280" y="3340565"/>
                <a:ext cx="0" cy="36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" name="Straight Connector 148">
                <a:extLst>
                  <a:ext uri="{FF2B5EF4-FFF2-40B4-BE49-F238E27FC236}">
                    <a16:creationId xmlns:a16="http://schemas.microsoft.com/office/drawing/2014/main" id="{78344ACD-85D2-F8C6-997B-BCBA19755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9513" y="3340566"/>
                <a:ext cx="0" cy="180001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5" name="Oval 150">
                <a:extLst>
                  <a:ext uri="{FF2B5EF4-FFF2-40B4-BE49-F238E27FC236}">
                    <a16:creationId xmlns:a16="http://schemas.microsoft.com/office/drawing/2014/main" id="{E68B939A-60DE-8B9F-D1D6-75EA3DB5C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35789" y="3676716"/>
                <a:ext cx="749893" cy="77031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" name="Rectangle 151">
                <a:extLst>
                  <a:ext uri="{FF2B5EF4-FFF2-40B4-BE49-F238E27FC236}">
                    <a16:creationId xmlns:a16="http://schemas.microsoft.com/office/drawing/2014/main" id="{FE2DF5B3-BAB3-12E5-A67C-AB4EE3AF0BB0}"/>
                  </a:ext>
                </a:extLst>
              </p:cNvPr>
              <p:cNvSpPr/>
              <p:nvPr/>
            </p:nvSpPr>
            <p:spPr>
              <a:xfrm>
                <a:off x="9660370" y="3719580"/>
                <a:ext cx="693958" cy="705800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Rectangle 152">
                <a:extLst>
                  <a:ext uri="{FF2B5EF4-FFF2-40B4-BE49-F238E27FC236}">
                    <a16:creationId xmlns:a16="http://schemas.microsoft.com/office/drawing/2014/main" id="{7655F05C-B593-2A3C-EAA2-105BB9ED3C23}"/>
                  </a:ext>
                </a:extLst>
              </p:cNvPr>
              <p:cNvSpPr/>
              <p:nvPr/>
            </p:nvSpPr>
            <p:spPr>
              <a:xfrm>
                <a:off x="10706111" y="3716894"/>
                <a:ext cx="693958" cy="705800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8" name="Straight Connector 153">
                <a:extLst>
                  <a:ext uri="{FF2B5EF4-FFF2-40B4-BE49-F238E27FC236}">
                    <a16:creationId xmlns:a16="http://schemas.microsoft.com/office/drawing/2014/main" id="{A232D065-734C-440E-ABD6-E3B492EB67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07349" y="3504236"/>
                <a:ext cx="502164" cy="211366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" name="Straight Connector 154">
                <a:extLst>
                  <a:ext uri="{FF2B5EF4-FFF2-40B4-BE49-F238E27FC236}">
                    <a16:creationId xmlns:a16="http://schemas.microsoft.com/office/drawing/2014/main" id="{E0B9EAD3-7AFD-9C61-A3E8-D7F3AF759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1272" y="3504899"/>
                <a:ext cx="502164" cy="211366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5" name="TextBox 191">
              <a:extLst>
                <a:ext uri="{FF2B5EF4-FFF2-40B4-BE49-F238E27FC236}">
                  <a16:creationId xmlns:a16="http://schemas.microsoft.com/office/drawing/2014/main" id="{FC0B6280-6443-5AE1-D48E-B4BC0EC6F8E1}"/>
                </a:ext>
              </a:extLst>
            </p:cNvPr>
            <p:cNvSpPr txBox="1"/>
            <p:nvPr/>
          </p:nvSpPr>
          <p:spPr>
            <a:xfrm>
              <a:off x="5884669" y="38145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6" name="TextBox 192">
              <a:extLst>
                <a:ext uri="{FF2B5EF4-FFF2-40B4-BE49-F238E27FC236}">
                  <a16:creationId xmlns:a16="http://schemas.microsoft.com/office/drawing/2014/main" id="{0FF007DA-64A3-E58B-4337-CF5C798FBBB5}"/>
                </a:ext>
              </a:extLst>
            </p:cNvPr>
            <p:cNvSpPr txBox="1"/>
            <p:nvPr/>
          </p:nvSpPr>
          <p:spPr>
            <a:xfrm>
              <a:off x="6885482" y="38084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7" name="TextBox 193">
              <a:extLst>
                <a:ext uri="{FF2B5EF4-FFF2-40B4-BE49-F238E27FC236}">
                  <a16:creationId xmlns:a16="http://schemas.microsoft.com/office/drawing/2014/main" id="{DC8D0788-0B43-DCC1-1A39-251480E1A662}"/>
                </a:ext>
              </a:extLst>
            </p:cNvPr>
            <p:cNvSpPr txBox="1"/>
            <p:nvPr/>
          </p:nvSpPr>
          <p:spPr>
            <a:xfrm>
              <a:off x="5230664" y="301000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</p:grpSp>
      <p:sp>
        <p:nvSpPr>
          <p:cNvPr id="20" name="TextBox 169">
            <a:extLst>
              <a:ext uri="{FF2B5EF4-FFF2-40B4-BE49-F238E27FC236}">
                <a16:creationId xmlns:a16="http://schemas.microsoft.com/office/drawing/2014/main" id="{354D7A56-A8EB-CDB1-065D-3E70F95E8879}"/>
              </a:ext>
            </a:extLst>
          </p:cNvPr>
          <p:cNvSpPr txBox="1"/>
          <p:nvPr/>
        </p:nvSpPr>
        <p:spPr>
          <a:xfrm>
            <a:off x="1055520" y="1734699"/>
            <a:ext cx="9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Family </a:t>
            </a:r>
            <a:r>
              <a:rPr lang="sv-SE" dirty="0"/>
              <a:t>4</a:t>
            </a:r>
            <a:endParaRPr lang="en-SE" dirty="0"/>
          </a:p>
        </p:txBody>
      </p:sp>
      <p:sp>
        <p:nvSpPr>
          <p:cNvPr id="45" name="textruta 44">
            <a:extLst>
              <a:ext uri="{FF2B5EF4-FFF2-40B4-BE49-F238E27FC236}">
                <a16:creationId xmlns:a16="http://schemas.microsoft.com/office/drawing/2014/main" id="{67175016-6F22-4748-8DFB-30B3B9EABE58}"/>
              </a:ext>
            </a:extLst>
          </p:cNvPr>
          <p:cNvSpPr txBox="1"/>
          <p:nvPr/>
        </p:nvSpPr>
        <p:spPr>
          <a:xfrm>
            <a:off x="838200" y="598237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Duplication creates potential for an in frame fusion transcript between SUPT16H+RNASE13+CHD8</a:t>
            </a:r>
          </a:p>
        </p:txBody>
      </p:sp>
      <p:sp>
        <p:nvSpPr>
          <p:cNvPr id="36" name="Rubrik 1">
            <a:extLst>
              <a:ext uri="{FF2B5EF4-FFF2-40B4-BE49-F238E27FC236}">
                <a16:creationId xmlns:a16="http://schemas.microsoft.com/office/drawing/2014/main" id="{231B9664-4C89-D2CC-3E0B-5EBF76392F52}"/>
              </a:ext>
            </a:extLst>
          </p:cNvPr>
          <p:cNvSpPr txBox="1">
            <a:spLocks/>
          </p:cNvSpPr>
          <p:nvPr/>
        </p:nvSpPr>
        <p:spPr>
          <a:xfrm>
            <a:off x="838200" y="-80285"/>
            <a:ext cx="10515600" cy="84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Families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rearrangements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upp 22">
            <a:extLst>
              <a:ext uri="{FF2B5EF4-FFF2-40B4-BE49-F238E27FC236}">
                <a16:creationId xmlns:a16="http://schemas.microsoft.com/office/drawing/2014/main" id="{B5F1E62B-6057-9CD3-4953-5D2859529BD4}"/>
              </a:ext>
            </a:extLst>
          </p:cNvPr>
          <p:cNvGrpSpPr/>
          <p:nvPr/>
        </p:nvGrpSpPr>
        <p:grpSpPr>
          <a:xfrm>
            <a:off x="2959403" y="1021953"/>
            <a:ext cx="7546545" cy="4592226"/>
            <a:chOff x="2959403" y="1021953"/>
            <a:chExt cx="7546545" cy="4592226"/>
          </a:xfrm>
        </p:grpSpPr>
        <p:pic>
          <p:nvPicPr>
            <p:cNvPr id="2" name="Bildobjekt 1">
              <a:extLst>
                <a:ext uri="{FF2B5EF4-FFF2-40B4-BE49-F238E27FC236}">
                  <a16:creationId xmlns:a16="http://schemas.microsoft.com/office/drawing/2014/main" id="{991129D5-571C-7D45-7D74-C5987EB5F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3148" y="1021953"/>
              <a:ext cx="7162800" cy="4356100"/>
            </a:xfrm>
            <a:prstGeom prst="rect">
              <a:avLst/>
            </a:prstGeom>
          </p:spPr>
        </p:pic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264A6026-13CA-8A54-D3F9-A5FCA9F84E8E}"/>
                </a:ext>
              </a:extLst>
            </p:cNvPr>
            <p:cNvSpPr/>
            <p:nvPr/>
          </p:nvSpPr>
          <p:spPr>
            <a:xfrm>
              <a:off x="2959403" y="1028703"/>
              <a:ext cx="583894" cy="56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622DF145-1947-B4AC-1A34-32BC83466551}"/>
                </a:ext>
              </a:extLst>
            </p:cNvPr>
            <p:cNvSpPr/>
            <p:nvPr/>
          </p:nvSpPr>
          <p:spPr>
            <a:xfrm>
              <a:off x="3252543" y="5048632"/>
              <a:ext cx="583894" cy="56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52088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ubrik 1">
            <a:extLst>
              <a:ext uri="{FF2B5EF4-FFF2-40B4-BE49-F238E27FC236}">
                <a16:creationId xmlns:a16="http://schemas.microsoft.com/office/drawing/2014/main" id="{231B9664-4C89-D2CC-3E0B-5EBF76392F52}"/>
              </a:ext>
            </a:extLst>
          </p:cNvPr>
          <p:cNvSpPr txBox="1">
            <a:spLocks/>
          </p:cNvSpPr>
          <p:nvPr/>
        </p:nvSpPr>
        <p:spPr>
          <a:xfrm>
            <a:off x="838200" y="-80285"/>
            <a:ext cx="10515600" cy="84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Families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rearrangements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98DA8CAA-A751-C880-E627-F24196424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" y="1427355"/>
            <a:ext cx="5467350" cy="4551355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D0B4431E-3145-5FED-0CD8-F1FBDE9D5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29" y="1427355"/>
            <a:ext cx="4722271" cy="4771892"/>
          </a:xfrm>
          <a:prstGeom prst="rect">
            <a:avLst/>
          </a:prstGeom>
        </p:spPr>
      </p:pic>
      <p:sp>
        <p:nvSpPr>
          <p:cNvPr id="22" name="textruta 21">
            <a:extLst>
              <a:ext uri="{FF2B5EF4-FFF2-40B4-BE49-F238E27FC236}">
                <a16:creationId xmlns:a16="http://schemas.microsoft.com/office/drawing/2014/main" id="{8E063B6B-7DD3-000F-A142-B2287EBCA417}"/>
              </a:ext>
            </a:extLst>
          </p:cNvPr>
          <p:cNvSpPr txBox="1"/>
          <p:nvPr/>
        </p:nvSpPr>
        <p:spPr>
          <a:xfrm>
            <a:off x="3681984" y="879290"/>
            <a:ext cx="4139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i="1" dirty="0"/>
              <a:t>Fusion transcript </a:t>
            </a:r>
            <a:r>
              <a:rPr lang="sv-SE" sz="2800" i="1" dirty="0" err="1"/>
              <a:t>validation</a:t>
            </a:r>
            <a:endParaRPr lang="sv-SE" sz="2800" i="1" dirty="0"/>
          </a:p>
        </p:txBody>
      </p:sp>
    </p:spTree>
    <p:extLst>
      <p:ext uri="{BB962C8B-B14F-4D97-AF65-F5344CB8AC3E}">
        <p14:creationId xmlns:p14="http://schemas.microsoft.com/office/powerpoint/2010/main" val="1073485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 20">
            <a:extLst>
              <a:ext uri="{FF2B5EF4-FFF2-40B4-BE49-F238E27FC236}">
                <a16:creationId xmlns:a16="http://schemas.microsoft.com/office/drawing/2014/main" id="{F6A6B94D-0814-0330-CFE5-6027ECFD1C2F}"/>
              </a:ext>
            </a:extLst>
          </p:cNvPr>
          <p:cNvGrpSpPr/>
          <p:nvPr/>
        </p:nvGrpSpPr>
        <p:grpSpPr>
          <a:xfrm>
            <a:off x="364670" y="2633359"/>
            <a:ext cx="1986643" cy="2069270"/>
            <a:chOff x="5250900" y="851690"/>
            <a:chExt cx="1417126" cy="1220491"/>
          </a:xfrm>
        </p:grpSpPr>
        <p:grpSp>
          <p:nvGrpSpPr>
            <p:cNvPr id="22" name="Group 106">
              <a:extLst>
                <a:ext uri="{FF2B5EF4-FFF2-40B4-BE49-F238E27FC236}">
                  <a16:creationId xmlns:a16="http://schemas.microsoft.com/office/drawing/2014/main" id="{1E068899-C302-8A5D-6F69-29EAB71EA73D}"/>
                </a:ext>
              </a:extLst>
            </p:cNvPr>
            <p:cNvGrpSpPr/>
            <p:nvPr/>
          </p:nvGrpSpPr>
          <p:grpSpPr>
            <a:xfrm>
              <a:off x="5498290" y="984629"/>
              <a:ext cx="1169736" cy="1087552"/>
              <a:chOff x="1657863" y="3619296"/>
              <a:chExt cx="2231095" cy="2398110"/>
            </a:xfrm>
          </p:grpSpPr>
          <p:cxnSp>
            <p:nvCxnSpPr>
              <p:cNvPr id="25" name="Straight Connector 90">
                <a:extLst>
                  <a:ext uri="{FF2B5EF4-FFF2-40B4-BE49-F238E27FC236}">
                    <a16:creationId xmlns:a16="http://schemas.microsoft.com/office/drawing/2014/main" id="{ACC18444-BAFF-258D-27FB-9C319B9AA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5809" y="3975659"/>
                <a:ext cx="0" cy="900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" name="Straight Connector 91">
                <a:extLst>
                  <a:ext uri="{FF2B5EF4-FFF2-40B4-BE49-F238E27FC236}">
                    <a16:creationId xmlns:a16="http://schemas.microsoft.com/office/drawing/2014/main" id="{25D124C7-437F-BDEA-FFCA-EC1BF7DF00B9}"/>
                  </a:ext>
                </a:extLst>
              </p:cNvPr>
              <p:cNvCxnSpPr/>
              <p:nvPr/>
            </p:nvCxnSpPr>
            <p:spPr>
              <a:xfrm>
                <a:off x="2354105" y="3975657"/>
                <a:ext cx="775599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7" name="Rectangle 92">
                <a:extLst>
                  <a:ext uri="{FF2B5EF4-FFF2-40B4-BE49-F238E27FC236}">
                    <a16:creationId xmlns:a16="http://schemas.microsoft.com/office/drawing/2014/main" id="{69692C87-D830-63EF-F6AD-21BDB187E5CE}"/>
                  </a:ext>
                </a:extLst>
              </p:cNvPr>
              <p:cNvSpPr/>
              <p:nvPr/>
            </p:nvSpPr>
            <p:spPr>
              <a:xfrm>
                <a:off x="1660147" y="3636596"/>
                <a:ext cx="693958" cy="705801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Oval 93">
                <a:extLst>
                  <a:ext uri="{FF2B5EF4-FFF2-40B4-BE49-F238E27FC236}">
                    <a16:creationId xmlns:a16="http://schemas.microsoft.com/office/drawing/2014/main" id="{6AB21C24-B29E-D194-823B-445A8496D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9065" y="3619296"/>
                <a:ext cx="749893" cy="770317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9" name="Straight Connector 97">
                <a:extLst>
                  <a:ext uri="{FF2B5EF4-FFF2-40B4-BE49-F238E27FC236}">
                    <a16:creationId xmlns:a16="http://schemas.microsoft.com/office/drawing/2014/main" id="{CC66E3C6-2300-663F-DB1D-98784191D2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757307" y="4119657"/>
                <a:ext cx="0" cy="1512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Connector 98">
                <a:extLst>
                  <a:ext uri="{FF2B5EF4-FFF2-40B4-BE49-F238E27FC236}">
                    <a16:creationId xmlns:a16="http://schemas.microsoft.com/office/drawing/2014/main" id="{9FFFAEE8-C538-BC53-5935-0577B7507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9208" y="4851957"/>
                <a:ext cx="0" cy="396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1" name="Straight Connector 99">
                <a:extLst>
                  <a:ext uri="{FF2B5EF4-FFF2-40B4-BE49-F238E27FC236}">
                    <a16:creationId xmlns:a16="http://schemas.microsoft.com/office/drawing/2014/main" id="{06896322-5AD7-EFD8-D996-7EE89C55E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5108" y="4864657"/>
                <a:ext cx="0" cy="39600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2" name="Oval 100">
                <a:extLst>
                  <a:ext uri="{FF2B5EF4-FFF2-40B4-BE49-F238E27FC236}">
                    <a16:creationId xmlns:a16="http://schemas.microsoft.com/office/drawing/2014/main" id="{BA738631-AF7F-7AA2-B862-2B66BAA015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2329" y="5247089"/>
                <a:ext cx="749893" cy="770317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Rectangle 103">
                <a:extLst>
                  <a:ext uri="{FF2B5EF4-FFF2-40B4-BE49-F238E27FC236}">
                    <a16:creationId xmlns:a16="http://schemas.microsoft.com/office/drawing/2014/main" id="{901FA532-24BA-CA84-BD01-88781979C00D}"/>
                  </a:ext>
                </a:extLst>
              </p:cNvPr>
              <p:cNvSpPr/>
              <p:nvPr/>
            </p:nvSpPr>
            <p:spPr>
              <a:xfrm>
                <a:off x="1657863" y="5242395"/>
                <a:ext cx="693957" cy="705801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3" name="TextBox 187">
              <a:extLst>
                <a:ext uri="{FF2B5EF4-FFF2-40B4-BE49-F238E27FC236}">
                  <a16:creationId xmlns:a16="http://schemas.microsoft.com/office/drawing/2014/main" id="{5A63DFFF-27AB-C1DC-6C09-F718B56242D4}"/>
                </a:ext>
              </a:extLst>
            </p:cNvPr>
            <p:cNvSpPr txBox="1"/>
            <p:nvPr/>
          </p:nvSpPr>
          <p:spPr>
            <a:xfrm>
              <a:off x="5252427" y="16553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  <p:sp>
          <p:nvSpPr>
            <p:cNvPr id="24" name="TextBox 188">
              <a:extLst>
                <a:ext uri="{FF2B5EF4-FFF2-40B4-BE49-F238E27FC236}">
                  <a16:creationId xmlns:a16="http://schemas.microsoft.com/office/drawing/2014/main" id="{29F6D8B4-540D-E36E-287B-4B5FC1D0A0AC}"/>
                </a:ext>
              </a:extLst>
            </p:cNvPr>
            <p:cNvSpPr txBox="1"/>
            <p:nvPr/>
          </p:nvSpPr>
          <p:spPr>
            <a:xfrm>
              <a:off x="5250900" y="8516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/>
                <a:t>*</a:t>
              </a:r>
            </a:p>
          </p:txBody>
        </p:sp>
      </p:grpSp>
      <p:sp>
        <p:nvSpPr>
          <p:cNvPr id="34" name="TextBox 170">
            <a:extLst>
              <a:ext uri="{FF2B5EF4-FFF2-40B4-BE49-F238E27FC236}">
                <a16:creationId xmlns:a16="http://schemas.microsoft.com/office/drawing/2014/main" id="{DDE416C6-3AC9-D0B4-CCEE-D3B7EA765D98}"/>
              </a:ext>
            </a:extLst>
          </p:cNvPr>
          <p:cNvSpPr txBox="1"/>
          <p:nvPr/>
        </p:nvSpPr>
        <p:spPr>
          <a:xfrm>
            <a:off x="1019763" y="2181193"/>
            <a:ext cx="134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/>
              <a:t>Family </a:t>
            </a:r>
            <a:r>
              <a:rPr lang="sv-SE" dirty="0"/>
              <a:t>5</a:t>
            </a:r>
            <a:endParaRPr lang="en-SE" dirty="0"/>
          </a:p>
        </p:txBody>
      </p:sp>
      <p:sp>
        <p:nvSpPr>
          <p:cNvPr id="46" name="textruta 45">
            <a:extLst>
              <a:ext uri="{FF2B5EF4-FFF2-40B4-BE49-F238E27FC236}">
                <a16:creationId xmlns:a16="http://schemas.microsoft.com/office/drawing/2014/main" id="{9BE2464D-DC3B-B255-4DFF-4AFBD39453FD}"/>
              </a:ext>
            </a:extLst>
          </p:cNvPr>
          <p:cNvSpPr txBox="1"/>
          <p:nvPr/>
        </p:nvSpPr>
        <p:spPr>
          <a:xfrm>
            <a:off x="1449423" y="609549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TRIP-QUINT-TRIP </a:t>
            </a:r>
            <a:r>
              <a:rPr lang="sv-SE" dirty="0" err="1"/>
              <a:t>involving</a:t>
            </a:r>
            <a:r>
              <a:rPr lang="sv-SE" dirty="0"/>
              <a:t> </a:t>
            </a:r>
            <a:r>
              <a:rPr lang="sv-SE" i="1" dirty="0"/>
              <a:t>CREBBP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Duplications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i="1" dirty="0"/>
              <a:t>CREBBP</a:t>
            </a:r>
            <a:r>
              <a:rPr lang="sv-SE" dirty="0"/>
              <a:t> </a:t>
            </a:r>
            <a:r>
              <a:rPr lang="sv-SE" dirty="0" err="1"/>
              <a:t>previously</a:t>
            </a:r>
            <a:r>
              <a:rPr lang="sv-SE" dirty="0"/>
              <a:t> </a:t>
            </a:r>
            <a:r>
              <a:rPr lang="sv-SE" dirty="0" err="1"/>
              <a:t>associated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ASD</a:t>
            </a:r>
          </a:p>
        </p:txBody>
      </p:sp>
      <p:sp>
        <p:nvSpPr>
          <p:cNvPr id="36" name="Rubrik 1">
            <a:extLst>
              <a:ext uri="{FF2B5EF4-FFF2-40B4-BE49-F238E27FC236}">
                <a16:creationId xmlns:a16="http://schemas.microsoft.com/office/drawing/2014/main" id="{231B9664-4C89-D2CC-3E0B-5EBF76392F52}"/>
              </a:ext>
            </a:extLst>
          </p:cNvPr>
          <p:cNvSpPr txBox="1">
            <a:spLocks/>
          </p:cNvSpPr>
          <p:nvPr/>
        </p:nvSpPr>
        <p:spPr>
          <a:xfrm>
            <a:off x="838200" y="-80285"/>
            <a:ext cx="10515600" cy="84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Families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rearrangements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B4BD07F4-5DD1-0533-E702-40B66BCD1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19" y="1237521"/>
            <a:ext cx="7263784" cy="46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3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9396127-0379-1143-4C91-512487236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3553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Swedish National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Genomics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(NGI)</a:t>
            </a:r>
            <a:b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at the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SciLifeLab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Genomics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8957782-3FC8-447F-BDC1-4134B6A1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9" y="5295813"/>
            <a:ext cx="7772400" cy="13224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426F813-29DF-0A67-CBC2-929A7D901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14" y="1924939"/>
            <a:ext cx="4597831" cy="300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EE59902-58E9-AF9A-41A8-881CD9A9743A}"/>
              </a:ext>
            </a:extLst>
          </p:cNvPr>
          <p:cNvGrpSpPr/>
          <p:nvPr/>
        </p:nvGrpSpPr>
        <p:grpSpPr>
          <a:xfrm>
            <a:off x="855335" y="1526620"/>
            <a:ext cx="6181165" cy="3568136"/>
            <a:chOff x="855335" y="1526620"/>
            <a:chExt cx="6181165" cy="3568136"/>
          </a:xfrm>
        </p:grpSpPr>
        <p:pic>
          <p:nvPicPr>
            <p:cNvPr id="3" name="Bildobjekt 2">
              <a:extLst>
                <a:ext uri="{FF2B5EF4-FFF2-40B4-BE49-F238E27FC236}">
                  <a16:creationId xmlns:a16="http://schemas.microsoft.com/office/drawing/2014/main" id="{577FD86F-D06B-22F1-BA9F-4F292C0D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335" y="1526620"/>
              <a:ext cx="6181165" cy="3568136"/>
            </a:xfrm>
            <a:prstGeom prst="rect">
              <a:avLst/>
            </a:prstGeom>
          </p:spPr>
        </p:pic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EAA92F33-B394-433D-89CB-27A8FAFF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0685" y="1758587"/>
              <a:ext cx="384252" cy="590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322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8CE77D22-C97B-3A92-E62A-C4B873B4A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585" y="824944"/>
            <a:ext cx="7374615" cy="4302906"/>
          </a:xfr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BEC362AF-3951-F823-82A5-85BE8CF9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2881189"/>
            <a:ext cx="2514600" cy="81280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323F9095-38B0-6CAB-3023-3B7106B0418D}"/>
              </a:ext>
            </a:extLst>
          </p:cNvPr>
          <p:cNvSpPr/>
          <p:nvPr/>
        </p:nvSpPr>
        <p:spPr>
          <a:xfrm>
            <a:off x="4681728" y="624145"/>
            <a:ext cx="2401824" cy="692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864F62FA-7192-2D4D-5DB5-D68C3CF3D271}"/>
              </a:ext>
            </a:extLst>
          </p:cNvPr>
          <p:cNvSpPr txBox="1"/>
          <p:nvPr/>
        </p:nvSpPr>
        <p:spPr>
          <a:xfrm>
            <a:off x="109728" y="309690"/>
            <a:ext cx="1208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 err="1"/>
              <a:t>Methylation</a:t>
            </a:r>
            <a:r>
              <a:rPr lang="sv-SE" sz="3200" dirty="0"/>
              <a:t> </a:t>
            </a:r>
            <a:r>
              <a:rPr lang="sv-SE" sz="3200" dirty="0" err="1"/>
              <a:t>analysis</a:t>
            </a:r>
            <a:r>
              <a:rPr lang="sv-SE" sz="3200" dirty="0"/>
              <a:t> in relation to </a:t>
            </a:r>
            <a:r>
              <a:rPr lang="sv-SE" sz="3200" dirty="0" err="1"/>
              <a:t>rearrangements</a:t>
            </a:r>
            <a:endParaRPr lang="sv-SE" sz="320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0EFFFD2C-B75D-FE1D-4C56-7B82D4E1FF36}"/>
              </a:ext>
            </a:extLst>
          </p:cNvPr>
          <p:cNvSpPr txBox="1"/>
          <p:nvPr/>
        </p:nvSpPr>
        <p:spPr>
          <a:xfrm>
            <a:off x="9753601" y="1997534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Proband (orange) vs </a:t>
            </a:r>
            <a:r>
              <a:rPr lang="sv-SE" dirty="0" err="1"/>
              <a:t>controls</a:t>
            </a:r>
            <a:endParaRPr lang="sv-SE" dirty="0"/>
          </a:p>
        </p:txBody>
      </p:sp>
      <p:grpSp>
        <p:nvGrpSpPr>
          <p:cNvPr id="4" name="Grupp 3">
            <a:extLst>
              <a:ext uri="{FF2B5EF4-FFF2-40B4-BE49-F238E27FC236}">
                <a16:creationId xmlns:a16="http://schemas.microsoft.com/office/drawing/2014/main" id="{673DBEB2-84FE-FCA8-620B-F052F77588C4}"/>
              </a:ext>
            </a:extLst>
          </p:cNvPr>
          <p:cNvGrpSpPr/>
          <p:nvPr/>
        </p:nvGrpSpPr>
        <p:grpSpPr>
          <a:xfrm>
            <a:off x="2661557" y="4999815"/>
            <a:ext cx="5927272" cy="2103120"/>
            <a:chOff x="2661557" y="4754880"/>
            <a:chExt cx="5927272" cy="2103120"/>
          </a:xfrm>
        </p:grpSpPr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BC43AC82-BAEC-AE62-957C-39B171A50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6400" y="4754880"/>
              <a:ext cx="5466080" cy="2063750"/>
            </a:xfrm>
            <a:prstGeom prst="rect">
              <a:avLst/>
            </a:prstGeom>
          </p:spPr>
        </p:pic>
        <p:sp>
          <p:nvSpPr>
            <p:cNvPr id="3" name="Rektangel 2">
              <a:extLst>
                <a:ext uri="{FF2B5EF4-FFF2-40B4-BE49-F238E27FC236}">
                  <a16:creationId xmlns:a16="http://schemas.microsoft.com/office/drawing/2014/main" id="{34DE774E-4976-B718-D141-7AD0D8336C43}"/>
                </a:ext>
              </a:extLst>
            </p:cNvPr>
            <p:cNvSpPr/>
            <p:nvPr/>
          </p:nvSpPr>
          <p:spPr>
            <a:xfrm>
              <a:off x="2661557" y="5666014"/>
              <a:ext cx="5927272" cy="1191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850640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B3D70093-4E85-5035-2DEE-D392D7469511}"/>
              </a:ext>
            </a:extLst>
          </p:cNvPr>
          <p:cNvSpPr>
            <a:spLocks/>
          </p:cNvSpPr>
          <p:nvPr/>
        </p:nvSpPr>
        <p:spPr bwMode="auto">
          <a:xfrm>
            <a:off x="0" y="-229416"/>
            <a:ext cx="1219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Methylation analysis – an additional layer of information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D1837F74-AF87-0C33-1511-B55624E92990}"/>
              </a:ext>
            </a:extLst>
          </p:cNvPr>
          <p:cNvSpPr txBox="1"/>
          <p:nvPr/>
        </p:nvSpPr>
        <p:spPr>
          <a:xfrm>
            <a:off x="76200" y="1324284"/>
            <a:ext cx="30697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dirty="0" err="1">
                <a:effectLst/>
              </a:rPr>
              <a:t>Percentage</a:t>
            </a:r>
            <a:r>
              <a:rPr lang="sv-SE" sz="1800" dirty="0">
                <a:effectLst/>
              </a:rPr>
              <a:t> </a:t>
            </a:r>
            <a:r>
              <a:rPr lang="sv-SE" sz="1800" dirty="0" err="1">
                <a:effectLst/>
              </a:rPr>
              <a:t>of</a:t>
            </a:r>
            <a:r>
              <a:rPr lang="sv-SE" sz="1800" dirty="0">
                <a:effectLst/>
              </a:rPr>
              <a:t> </a:t>
            </a:r>
            <a:r>
              <a:rPr lang="sv-SE" sz="1800" dirty="0" err="1">
                <a:effectLst/>
              </a:rPr>
              <a:t>reads</a:t>
            </a:r>
            <a:r>
              <a:rPr lang="sv-SE" sz="1800" dirty="0">
                <a:effectLst/>
              </a:rPr>
              <a:t> </a:t>
            </a:r>
            <a:r>
              <a:rPr lang="sv-SE" sz="1800" dirty="0" err="1">
                <a:effectLst/>
              </a:rPr>
              <a:t>showing</a:t>
            </a:r>
            <a:r>
              <a:rPr lang="sv-SE" sz="1800" dirty="0">
                <a:effectLst/>
              </a:rPr>
              <a:t> </a:t>
            </a:r>
            <a:r>
              <a:rPr lang="sv-SE" sz="1800" dirty="0" err="1">
                <a:effectLst/>
              </a:rPr>
              <a:t>methylation</a:t>
            </a:r>
            <a:r>
              <a:rPr lang="sv-SE" sz="1800" dirty="0">
                <a:effectLst/>
              </a:rPr>
              <a:t> (</a:t>
            </a:r>
            <a:r>
              <a:rPr lang="sv-SE" sz="1800" dirty="0" err="1">
                <a:effectLst/>
              </a:rPr>
              <a:t>mean</a:t>
            </a:r>
            <a:r>
              <a:rPr lang="sv-SE" sz="1800" dirty="0">
                <a:effectLst/>
              </a:rPr>
              <a:t> </a:t>
            </a:r>
            <a:r>
              <a:rPr lang="sv-SE" sz="1800" dirty="0" err="1">
                <a:effectLst/>
              </a:rPr>
              <a:t>value</a:t>
            </a:r>
            <a:r>
              <a:rPr lang="sv-SE" sz="1800" dirty="0">
                <a:effectLst/>
              </a:rPr>
              <a:t> </a:t>
            </a:r>
            <a:r>
              <a:rPr lang="sv-SE" sz="1800" dirty="0" err="1">
                <a:effectLst/>
              </a:rPr>
              <a:t>across</a:t>
            </a:r>
            <a:r>
              <a:rPr lang="sv-SE" sz="1800" dirty="0">
                <a:effectLst/>
              </a:rPr>
              <a:t> 200 </a:t>
            </a:r>
            <a:r>
              <a:rPr lang="sv-SE" sz="1800" dirty="0" err="1">
                <a:effectLst/>
              </a:rPr>
              <a:t>CpG</a:t>
            </a:r>
            <a:r>
              <a:rPr lang="sv-SE" sz="1800" dirty="0">
                <a:effectLst/>
              </a:rPr>
              <a:t> sites). </a:t>
            </a:r>
          </a:p>
          <a:p>
            <a:r>
              <a:rPr lang="sv-SE" sz="1800" dirty="0">
                <a:effectLst/>
              </a:rPr>
              <a:t>Proband (</a:t>
            </a:r>
            <a:r>
              <a:rPr lang="sv-SE" sz="1800" dirty="0" err="1">
                <a:effectLst/>
              </a:rPr>
              <a:t>yellow</a:t>
            </a:r>
            <a:r>
              <a:rPr lang="sv-SE" sz="1800" dirty="0">
                <a:effectLst/>
              </a:rPr>
              <a:t>), </a:t>
            </a:r>
            <a:r>
              <a:rPr lang="sv-SE" sz="1800" dirty="0" err="1">
                <a:effectLst/>
              </a:rPr>
              <a:t>Father</a:t>
            </a:r>
            <a:r>
              <a:rPr lang="sv-SE" sz="1800" dirty="0">
                <a:effectLst/>
              </a:rPr>
              <a:t> (orange).</a:t>
            </a:r>
            <a:endParaRPr lang="sv-SE" dirty="0"/>
          </a:p>
        </p:txBody>
      </p:sp>
      <p:grpSp>
        <p:nvGrpSpPr>
          <p:cNvPr id="23" name="Grupp 22">
            <a:extLst>
              <a:ext uri="{FF2B5EF4-FFF2-40B4-BE49-F238E27FC236}">
                <a16:creationId xmlns:a16="http://schemas.microsoft.com/office/drawing/2014/main" id="{0BFA2044-B799-FC82-C9EA-B201080EC7FD}"/>
              </a:ext>
            </a:extLst>
          </p:cNvPr>
          <p:cNvGrpSpPr/>
          <p:nvPr/>
        </p:nvGrpSpPr>
        <p:grpSpPr>
          <a:xfrm>
            <a:off x="3311073" y="595469"/>
            <a:ext cx="8801101" cy="6262407"/>
            <a:chOff x="3311073" y="595469"/>
            <a:chExt cx="8801101" cy="6262407"/>
          </a:xfrm>
        </p:grpSpPr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BBC58241-C63C-666D-2756-120A85670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3473" y="4835399"/>
              <a:ext cx="8648701" cy="2022477"/>
            </a:xfrm>
            <a:prstGeom prst="rect">
              <a:avLst/>
            </a:prstGeom>
          </p:spPr>
        </p:pic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636668F5-0A6C-39BB-59C3-FCF4071DB064}"/>
                </a:ext>
              </a:extLst>
            </p:cNvPr>
            <p:cNvGrpSpPr/>
            <p:nvPr/>
          </p:nvGrpSpPr>
          <p:grpSpPr>
            <a:xfrm>
              <a:off x="3311073" y="3521956"/>
              <a:ext cx="8461653" cy="1597000"/>
              <a:chOff x="2298699" y="3537956"/>
              <a:chExt cx="8461653" cy="1597000"/>
            </a:xfrm>
          </p:grpSpPr>
          <p:pic>
            <p:nvPicPr>
              <p:cNvPr id="13" name="Bildobjekt 12">
                <a:extLst>
                  <a:ext uri="{FF2B5EF4-FFF2-40B4-BE49-F238E27FC236}">
                    <a16:creationId xmlns:a16="http://schemas.microsoft.com/office/drawing/2014/main" id="{73724300-1054-8D48-0667-0370BA0BD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8699" y="3537956"/>
                <a:ext cx="8461653" cy="1597000"/>
              </a:xfrm>
              <a:prstGeom prst="rect">
                <a:avLst/>
              </a:prstGeom>
            </p:spPr>
          </p:pic>
          <p:sp>
            <p:nvSpPr>
              <p:cNvPr id="15" name="Rektangel 14">
                <a:extLst>
                  <a:ext uri="{FF2B5EF4-FFF2-40B4-BE49-F238E27FC236}">
                    <a16:creationId xmlns:a16="http://schemas.microsoft.com/office/drawing/2014/main" id="{FEBBA43D-4DE2-4981-D86E-49AC225C0AD4}"/>
                  </a:ext>
                </a:extLst>
              </p:cNvPr>
              <p:cNvSpPr/>
              <p:nvPr/>
            </p:nvSpPr>
            <p:spPr>
              <a:xfrm>
                <a:off x="2394502" y="3609174"/>
                <a:ext cx="431800" cy="3637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pic>
          <p:nvPicPr>
            <p:cNvPr id="8" name="Bildobjekt 7">
              <a:extLst>
                <a:ext uri="{FF2B5EF4-FFF2-40B4-BE49-F238E27FC236}">
                  <a16:creationId xmlns:a16="http://schemas.microsoft.com/office/drawing/2014/main" id="{1F220E6A-7563-9113-E81D-193650CAD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2625" y="952908"/>
              <a:ext cx="8461653" cy="2788876"/>
            </a:xfrm>
            <a:prstGeom prst="rect">
              <a:avLst/>
            </a:prstGeom>
          </p:spPr>
        </p:pic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006FEA45-AED8-CE54-3D45-1066AAEDB2E2}"/>
                </a:ext>
              </a:extLst>
            </p:cNvPr>
            <p:cNvSpPr/>
            <p:nvPr/>
          </p:nvSpPr>
          <p:spPr>
            <a:xfrm>
              <a:off x="3352625" y="960552"/>
              <a:ext cx="431800" cy="363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8" name="Bildobjekt 17">
              <a:extLst>
                <a:ext uri="{FF2B5EF4-FFF2-40B4-BE49-F238E27FC236}">
                  <a16:creationId xmlns:a16="http://schemas.microsoft.com/office/drawing/2014/main" id="{98D9AD61-712E-40DA-378D-C0B030BFA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3273" y="595469"/>
              <a:ext cx="5803901" cy="749300"/>
            </a:xfrm>
            <a:prstGeom prst="rect">
              <a:avLst/>
            </a:prstGeom>
          </p:spPr>
        </p:pic>
        <p:cxnSp>
          <p:nvCxnSpPr>
            <p:cNvPr id="7" name="Rak 6">
              <a:extLst>
                <a:ext uri="{FF2B5EF4-FFF2-40B4-BE49-F238E27FC236}">
                  <a16:creationId xmlns:a16="http://schemas.microsoft.com/office/drawing/2014/main" id="{8664DF47-295A-0B1C-7B1F-CF813FA0DE16}"/>
                </a:ext>
              </a:extLst>
            </p:cNvPr>
            <p:cNvCxnSpPr/>
            <p:nvPr/>
          </p:nvCxnSpPr>
          <p:spPr>
            <a:xfrm>
              <a:off x="5290458" y="3521956"/>
              <a:ext cx="0" cy="15181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ak 8">
              <a:extLst>
                <a:ext uri="{FF2B5EF4-FFF2-40B4-BE49-F238E27FC236}">
                  <a16:creationId xmlns:a16="http://schemas.microsoft.com/office/drawing/2014/main" id="{5F137C46-12DA-3062-ABD3-344FBEE71515}"/>
                </a:ext>
              </a:extLst>
            </p:cNvPr>
            <p:cNvCxnSpPr/>
            <p:nvPr/>
          </p:nvCxnSpPr>
          <p:spPr>
            <a:xfrm>
              <a:off x="8806544" y="3521956"/>
              <a:ext cx="0" cy="15181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ruta 9">
              <a:extLst>
                <a:ext uri="{FF2B5EF4-FFF2-40B4-BE49-F238E27FC236}">
                  <a16:creationId xmlns:a16="http://schemas.microsoft.com/office/drawing/2014/main" id="{AF3D2897-8D58-3271-0C63-80EE15DAE4CC}"/>
                </a:ext>
              </a:extLst>
            </p:cNvPr>
            <p:cNvSpPr txBox="1"/>
            <p:nvPr/>
          </p:nvSpPr>
          <p:spPr>
            <a:xfrm>
              <a:off x="6266074" y="3597759"/>
              <a:ext cx="1476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 err="1"/>
                <a:t>Rearrangement</a:t>
              </a:r>
              <a:r>
                <a:rPr lang="sv-SE" sz="1100" dirty="0"/>
                <a:t> region</a:t>
              </a:r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DE2FFF84-7A27-FAF0-765C-994BDD37C49A}"/>
                </a:ext>
              </a:extLst>
            </p:cNvPr>
            <p:cNvCxnSpPr>
              <a:cxnSpLocks/>
            </p:cNvCxnSpPr>
            <p:nvPr/>
          </p:nvCxnSpPr>
          <p:spPr>
            <a:xfrm>
              <a:off x="7787823" y="3741784"/>
              <a:ext cx="101872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ak pil 16">
              <a:extLst>
                <a:ext uri="{FF2B5EF4-FFF2-40B4-BE49-F238E27FC236}">
                  <a16:creationId xmlns:a16="http://schemas.microsoft.com/office/drawing/2014/main" id="{2DF0066B-8874-EA3F-EB2F-E814F023C3A4}"/>
                </a:ext>
              </a:extLst>
            </p:cNvPr>
            <p:cNvCxnSpPr/>
            <p:nvPr/>
          </p:nvCxnSpPr>
          <p:spPr>
            <a:xfrm flipH="1">
              <a:off x="5290458" y="3741784"/>
              <a:ext cx="84121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ruta 20">
            <a:extLst>
              <a:ext uri="{FF2B5EF4-FFF2-40B4-BE49-F238E27FC236}">
                <a16:creationId xmlns:a16="http://schemas.microsoft.com/office/drawing/2014/main" id="{005AD7DC-868E-0172-D3A0-C7E32C9CD9FF}"/>
              </a:ext>
            </a:extLst>
          </p:cNvPr>
          <p:cNvSpPr txBox="1"/>
          <p:nvPr/>
        </p:nvSpPr>
        <p:spPr>
          <a:xfrm>
            <a:off x="1323391" y="3987891"/>
            <a:ext cx="227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Sequence</a:t>
            </a:r>
            <a:r>
              <a:rPr lang="sv-SE" i="1" dirty="0"/>
              <a:t> read </a:t>
            </a:r>
            <a:r>
              <a:rPr lang="sv-SE" i="1" dirty="0" err="1"/>
              <a:t>depth</a:t>
            </a:r>
            <a:r>
              <a:rPr lang="sv-SE" i="1" dirty="0"/>
              <a:t> </a:t>
            </a:r>
            <a:r>
              <a:rPr lang="sv-SE" i="1" dirty="0" err="1"/>
              <a:t>across</a:t>
            </a:r>
            <a:r>
              <a:rPr lang="sv-SE" i="1" dirty="0"/>
              <a:t> region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008AD2D9-DC2D-D9CD-B71E-8CDD9CB72313}"/>
              </a:ext>
            </a:extLst>
          </p:cNvPr>
          <p:cNvSpPr txBox="1"/>
          <p:nvPr/>
        </p:nvSpPr>
        <p:spPr>
          <a:xfrm>
            <a:off x="1323391" y="5358911"/>
            <a:ext cx="227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Differentially</a:t>
            </a:r>
            <a:r>
              <a:rPr lang="sv-SE" i="1" dirty="0"/>
              <a:t> </a:t>
            </a:r>
            <a:r>
              <a:rPr lang="sv-SE" i="1" dirty="0" err="1"/>
              <a:t>methylated</a:t>
            </a:r>
            <a:r>
              <a:rPr lang="sv-SE" i="1" dirty="0"/>
              <a:t> regions</a:t>
            </a:r>
          </a:p>
          <a:p>
            <a:r>
              <a:rPr lang="sv-SE" i="1" dirty="0"/>
              <a:t>Proband vs </a:t>
            </a:r>
            <a:r>
              <a:rPr lang="sv-SE" i="1" dirty="0" err="1"/>
              <a:t>controls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2267434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0B221A8-E68B-69DB-C777-6DC44A75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nanopore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pilot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1F1A456-7457-260F-D0CD-62DF3BDC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800" dirty="0"/>
              <a:t>All </a:t>
            </a:r>
            <a:r>
              <a:rPr lang="sv-SE" sz="2800" dirty="0" err="1"/>
              <a:t>breakpoints</a:t>
            </a:r>
            <a:r>
              <a:rPr lang="sv-SE" sz="2800" dirty="0"/>
              <a:t> </a:t>
            </a:r>
            <a:r>
              <a:rPr lang="sv-SE" sz="2800" dirty="0" err="1"/>
              <a:t>could</a:t>
            </a:r>
            <a:r>
              <a:rPr lang="sv-SE" sz="2800" dirty="0"/>
              <a:t> be </a:t>
            </a:r>
            <a:r>
              <a:rPr lang="sv-SE" sz="2800" dirty="0" err="1"/>
              <a:t>mapped</a:t>
            </a:r>
            <a:r>
              <a:rPr lang="sv-SE" sz="2800" dirty="0"/>
              <a:t> at </a:t>
            </a:r>
            <a:r>
              <a:rPr lang="sv-SE" sz="2800" dirty="0" err="1"/>
              <a:t>nucleotide</a:t>
            </a:r>
            <a:r>
              <a:rPr lang="sv-SE" sz="2800" dirty="0"/>
              <a:t> resolution</a:t>
            </a:r>
          </a:p>
          <a:p>
            <a:pPr lvl="1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rearrangement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3 </a:t>
            </a:r>
            <a:r>
              <a:rPr lang="sv-SE" dirty="0" err="1"/>
              <a:t>possible</a:t>
            </a:r>
            <a:r>
              <a:rPr lang="sv-SE" dirty="0"/>
              <a:t> solutions</a:t>
            </a:r>
          </a:p>
          <a:p>
            <a:pPr lvl="1"/>
            <a:r>
              <a:rPr lang="sv-SE" sz="2400" dirty="0"/>
              <a:t>Oxford </a:t>
            </a:r>
            <a:r>
              <a:rPr lang="sv-SE" sz="2400" dirty="0" err="1"/>
              <a:t>nanopore</a:t>
            </a:r>
            <a:r>
              <a:rPr lang="sv-SE" sz="2400" dirty="0"/>
              <a:t> </a:t>
            </a:r>
            <a:r>
              <a:rPr lang="sv-SE" sz="2400" dirty="0" err="1"/>
              <a:t>works</a:t>
            </a:r>
            <a:r>
              <a:rPr lang="sv-SE" sz="2400" dirty="0"/>
              <a:t> </a:t>
            </a:r>
            <a:r>
              <a:rPr lang="sv-SE" sz="2400" dirty="0" err="1"/>
              <a:t>well</a:t>
            </a:r>
            <a:r>
              <a:rPr lang="sv-SE" sz="2400" dirty="0"/>
              <a:t> for </a:t>
            </a:r>
            <a:r>
              <a:rPr lang="sv-SE" sz="2400" dirty="0" err="1"/>
              <a:t>resolving</a:t>
            </a:r>
            <a:r>
              <a:rPr lang="sv-SE" sz="2400" dirty="0"/>
              <a:t> </a:t>
            </a:r>
            <a:r>
              <a:rPr lang="sv-SE" sz="2400" dirty="0" err="1"/>
              <a:t>complex</a:t>
            </a:r>
            <a:r>
              <a:rPr lang="sv-SE" sz="2400" dirty="0"/>
              <a:t> </a:t>
            </a:r>
            <a:r>
              <a:rPr lang="sv-SE" sz="2400" dirty="0" err="1"/>
              <a:t>structural</a:t>
            </a:r>
            <a:r>
              <a:rPr lang="sv-SE" sz="2400" dirty="0"/>
              <a:t> variation</a:t>
            </a:r>
          </a:p>
          <a:p>
            <a:pPr marL="0" indent="0">
              <a:buNone/>
            </a:pPr>
            <a:endParaRPr lang="sv-SE" sz="2800" dirty="0"/>
          </a:p>
          <a:p>
            <a:r>
              <a:rPr lang="sv-SE" sz="2800" dirty="0" err="1"/>
              <a:t>Two</a:t>
            </a:r>
            <a:r>
              <a:rPr lang="sv-SE" sz="2800" dirty="0"/>
              <a:t> </a:t>
            </a:r>
            <a:r>
              <a:rPr lang="sv-SE" sz="2800" dirty="0" err="1"/>
              <a:t>rearrangements</a:t>
            </a:r>
            <a:r>
              <a:rPr lang="sv-SE" sz="2800" dirty="0"/>
              <a:t> </a:t>
            </a:r>
            <a:r>
              <a:rPr lang="sv-SE" sz="2800" dirty="0" err="1"/>
              <a:t>give</a:t>
            </a:r>
            <a:r>
              <a:rPr lang="sv-SE" sz="2800" dirty="0"/>
              <a:t> </a:t>
            </a:r>
            <a:r>
              <a:rPr lang="sv-SE" sz="2800" dirty="0" err="1"/>
              <a:t>rise</a:t>
            </a:r>
            <a:r>
              <a:rPr lang="sv-SE" sz="2800" dirty="0"/>
              <a:t> to (potential) fusion transcripts</a:t>
            </a:r>
          </a:p>
          <a:p>
            <a:pPr lvl="1"/>
            <a:r>
              <a:rPr lang="sv-SE" sz="2400" dirty="0"/>
              <a:t>The </a:t>
            </a:r>
            <a:r>
              <a:rPr lang="sv-SE" sz="2400" dirty="0" err="1"/>
              <a:t>role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fusions in </a:t>
            </a:r>
            <a:r>
              <a:rPr lang="sv-SE" sz="2400" dirty="0" err="1"/>
              <a:t>pathogenesis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rare </a:t>
            </a:r>
            <a:r>
              <a:rPr lang="sv-SE" sz="2400" dirty="0" err="1"/>
              <a:t>disease</a:t>
            </a:r>
            <a:r>
              <a:rPr lang="sv-SE" sz="2400" dirty="0"/>
              <a:t> is not </a:t>
            </a:r>
            <a:r>
              <a:rPr lang="sv-SE" sz="2400" dirty="0" err="1"/>
              <a:t>well</a:t>
            </a:r>
            <a:r>
              <a:rPr lang="sv-SE" sz="2400" dirty="0"/>
              <a:t> </a:t>
            </a:r>
            <a:r>
              <a:rPr lang="sv-SE" sz="2400" dirty="0" err="1"/>
              <a:t>explored</a:t>
            </a:r>
            <a:endParaRPr lang="sv-SE" sz="2400" dirty="0"/>
          </a:p>
          <a:p>
            <a:endParaRPr lang="sv-SE" sz="2800" dirty="0"/>
          </a:p>
          <a:p>
            <a:r>
              <a:rPr lang="sv-SE" sz="2800" dirty="0" err="1"/>
              <a:t>Methylation</a:t>
            </a:r>
            <a:r>
              <a:rPr lang="sv-SE" sz="2800" dirty="0"/>
              <a:t> information </a:t>
            </a:r>
            <a:r>
              <a:rPr lang="sv-SE" sz="2800" dirty="0" err="1"/>
              <a:t>may</a:t>
            </a:r>
            <a:r>
              <a:rPr lang="sv-SE" sz="2800" dirty="0"/>
              <a:t> </a:t>
            </a:r>
            <a:r>
              <a:rPr lang="sv-SE" sz="2800" dirty="0" err="1"/>
              <a:t>provide</a:t>
            </a:r>
            <a:r>
              <a:rPr lang="sv-SE" sz="2800" dirty="0"/>
              <a:t> </a:t>
            </a:r>
            <a:r>
              <a:rPr lang="sv-SE" sz="2800" dirty="0" err="1"/>
              <a:t>further</a:t>
            </a:r>
            <a:r>
              <a:rPr lang="sv-SE" sz="2800" dirty="0"/>
              <a:t> </a:t>
            </a:r>
            <a:r>
              <a:rPr lang="sv-SE" sz="2800" dirty="0" err="1"/>
              <a:t>insight</a:t>
            </a:r>
            <a:r>
              <a:rPr lang="sv-SE" sz="2800" dirty="0"/>
              <a:t> </a:t>
            </a:r>
            <a:r>
              <a:rPr lang="sv-SE" sz="2800" dirty="0" err="1"/>
              <a:t>into</a:t>
            </a:r>
            <a:r>
              <a:rPr lang="sv-SE" sz="2800" dirty="0"/>
              <a:t> the </a:t>
            </a:r>
            <a:r>
              <a:rPr lang="sv-SE" sz="2800" dirty="0" err="1"/>
              <a:t>effect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the </a:t>
            </a:r>
            <a:r>
              <a:rPr lang="sv-SE" sz="2800" dirty="0" err="1"/>
              <a:t>rearrangement</a:t>
            </a:r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381700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EDCFDA-EEBA-2C60-13E7-16592BEA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858"/>
            <a:ext cx="10515600" cy="1325563"/>
          </a:xfrm>
        </p:spPr>
        <p:txBody>
          <a:bodyPr/>
          <a:lstStyle/>
          <a:p>
            <a:r>
              <a:rPr lang="sv-SE" dirty="0"/>
              <a:t>Adaptive </a:t>
            </a:r>
            <a:r>
              <a:rPr lang="sv-SE" dirty="0" err="1"/>
              <a:t>sequencing</a:t>
            </a:r>
            <a:endParaRPr lang="sv-SE" dirty="0"/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0D41AE7B-62E8-78E1-C8F9-46796BF2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28" y="2453924"/>
            <a:ext cx="6737967" cy="301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FF4B4DD8-6F91-991F-B41E-F36F6FF3DFA7}"/>
              </a:ext>
            </a:extLst>
          </p:cNvPr>
          <p:cNvSpPr txBox="1"/>
          <p:nvPr/>
        </p:nvSpPr>
        <p:spPr>
          <a:xfrm>
            <a:off x="5814668" y="5938508"/>
            <a:ext cx="342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>
                <a:solidFill>
                  <a:schemeClr val="tx1"/>
                </a:solidFill>
                <a:latin typeface="+mn-lt"/>
              </a:rPr>
              <a:t>Figure</a:t>
            </a:r>
            <a:r>
              <a:rPr lang="sv-S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sv-SE" sz="1400" dirty="0" err="1">
                <a:solidFill>
                  <a:schemeClr val="tx1"/>
                </a:solidFill>
                <a:latin typeface="+mn-lt"/>
              </a:rPr>
              <a:t>modified</a:t>
            </a:r>
            <a:r>
              <a:rPr lang="sv-SE" sz="1400" dirty="0">
                <a:solidFill>
                  <a:schemeClr val="tx1"/>
                </a:solidFill>
                <a:latin typeface="+mn-lt"/>
              </a:rPr>
              <a:t> from </a:t>
            </a:r>
            <a:r>
              <a:rPr lang="sv-SE" sz="1400" i="1" dirty="0" err="1">
                <a:solidFill>
                  <a:schemeClr val="tx1"/>
                </a:solidFill>
                <a:latin typeface="+mn-lt"/>
              </a:rPr>
              <a:t>www.nanopore.com</a:t>
            </a:r>
            <a:endParaRPr lang="sv-SE" sz="1400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633EF-09A4-BFD6-4654-7FF163426C68}"/>
              </a:ext>
            </a:extLst>
          </p:cNvPr>
          <p:cNvSpPr txBox="1"/>
          <p:nvPr/>
        </p:nvSpPr>
        <p:spPr>
          <a:xfrm>
            <a:off x="3784406" y="5318959"/>
            <a:ext cx="19521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Reject when not in ROI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1BEC9B-9059-FD23-06D5-4CB1392EC1A0}"/>
              </a:ext>
            </a:extLst>
          </p:cNvPr>
          <p:cNvSpPr txBox="1"/>
          <p:nvPr/>
        </p:nvSpPr>
        <p:spPr>
          <a:xfrm>
            <a:off x="3979221" y="1974446"/>
            <a:ext cx="137530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in Region of Interest (ROI)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DD67F68-CC62-91C3-CF84-E49FAB3CE453}"/>
              </a:ext>
            </a:extLst>
          </p:cNvPr>
          <p:cNvSpPr txBox="1"/>
          <p:nvPr/>
        </p:nvSpPr>
        <p:spPr>
          <a:xfrm>
            <a:off x="6617673" y="2528148"/>
            <a:ext cx="181631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Sequencing continues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D65A64B3-67C4-BE08-FC2E-A38D750318F7}"/>
              </a:ext>
            </a:extLst>
          </p:cNvPr>
          <p:cNvSpPr txBox="1"/>
          <p:nvPr/>
        </p:nvSpPr>
        <p:spPr>
          <a:xfrm>
            <a:off x="7642089" y="3301585"/>
            <a:ext cx="4245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Provide</a:t>
            </a:r>
            <a:r>
              <a:rPr lang="sv-SE" dirty="0"/>
              <a:t>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targets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Each</a:t>
            </a:r>
            <a:r>
              <a:rPr lang="sv-SE" dirty="0"/>
              <a:t> fragment </a:t>
            </a:r>
            <a:r>
              <a:rPr lang="sv-SE" dirty="0" err="1"/>
              <a:t>being</a:t>
            </a:r>
            <a:r>
              <a:rPr lang="sv-SE" dirty="0"/>
              <a:t> </a:t>
            </a:r>
            <a:r>
              <a:rPr lang="sv-SE" dirty="0" err="1"/>
              <a:t>sequenced</a:t>
            </a:r>
            <a:r>
              <a:rPr lang="sv-SE" dirty="0"/>
              <a:t> in </a:t>
            </a:r>
            <a:r>
              <a:rPr lang="sv-SE" dirty="0" err="1"/>
              <a:t>compared</a:t>
            </a:r>
            <a:r>
              <a:rPr lang="sv-SE" dirty="0"/>
              <a:t> in real </a:t>
            </a:r>
            <a:r>
              <a:rPr lang="sv-SE" dirty="0" err="1"/>
              <a:t>time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Match -&gt; </a:t>
            </a:r>
            <a:r>
              <a:rPr lang="sv-SE" dirty="0" err="1"/>
              <a:t>sequencing</a:t>
            </a:r>
            <a:r>
              <a:rPr lang="sv-SE" dirty="0"/>
              <a:t> </a:t>
            </a:r>
            <a:r>
              <a:rPr lang="sv-SE" dirty="0" err="1"/>
              <a:t>continues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No match -&gt; fragment </a:t>
            </a:r>
            <a:r>
              <a:rPr lang="sv-SE" dirty="0" err="1"/>
              <a:t>ejected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4543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7C2CE9A-539C-CDA3-6470-EE0DCC78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”In </a:t>
            </a:r>
            <a:r>
              <a:rPr lang="sv-SE" dirty="0" err="1"/>
              <a:t>silico</a:t>
            </a:r>
            <a:r>
              <a:rPr lang="sv-SE" dirty="0"/>
              <a:t>” </a:t>
            </a:r>
            <a:r>
              <a:rPr lang="sv-SE" dirty="0" err="1"/>
              <a:t>enrichment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target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D772ADA-086C-C44C-4CEA-ACE43292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" y="2344360"/>
            <a:ext cx="5007598" cy="274171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8FCA2CCB-1582-CC73-D493-C64F6DE5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42" y="2253767"/>
            <a:ext cx="4291061" cy="2832309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31CDC3A4-BB38-F756-0E50-0ED7F74444D2}"/>
              </a:ext>
            </a:extLst>
          </p:cNvPr>
          <p:cNvSpPr txBox="1"/>
          <p:nvPr/>
        </p:nvSpPr>
        <p:spPr>
          <a:xfrm>
            <a:off x="973799" y="5647415"/>
            <a:ext cx="98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err="1"/>
              <a:t>Provides</a:t>
            </a:r>
            <a:r>
              <a:rPr lang="sv-SE" sz="2400" dirty="0"/>
              <a:t> long-read data </a:t>
            </a:r>
            <a:r>
              <a:rPr lang="sv-SE" sz="2400" dirty="0" err="1"/>
              <a:t>with</a:t>
            </a:r>
            <a:r>
              <a:rPr lang="sv-SE" sz="2400" dirty="0"/>
              <a:t> </a:t>
            </a:r>
            <a:r>
              <a:rPr lang="sv-SE" sz="2400" dirty="0" err="1"/>
              <a:t>methylation</a:t>
            </a:r>
            <a:r>
              <a:rPr lang="sv-SE" sz="2400" dirty="0"/>
              <a:t> information </a:t>
            </a:r>
            <a:r>
              <a:rPr lang="sv-SE" sz="2400" dirty="0" err="1"/>
              <a:t>across</a:t>
            </a:r>
            <a:r>
              <a:rPr lang="sv-SE" sz="2400" dirty="0"/>
              <a:t> </a:t>
            </a:r>
            <a:r>
              <a:rPr lang="sv-SE" sz="2400" dirty="0" err="1"/>
              <a:t>targeted</a:t>
            </a:r>
            <a:r>
              <a:rPr lang="sv-SE" sz="2400" dirty="0"/>
              <a:t> regions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884DE744-7E8B-FD5F-0C32-2FE6D69D3ED9}"/>
              </a:ext>
            </a:extLst>
          </p:cNvPr>
          <p:cNvSpPr txBox="1"/>
          <p:nvPr/>
        </p:nvSpPr>
        <p:spPr>
          <a:xfrm>
            <a:off x="7647847" y="2543489"/>
            <a:ext cx="30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Reads</a:t>
            </a:r>
            <a:r>
              <a:rPr lang="sv-SE" dirty="0"/>
              <a:t> from </a:t>
            </a:r>
            <a:r>
              <a:rPr lang="sv-SE" dirty="0" err="1"/>
              <a:t>ejected</a:t>
            </a:r>
            <a:r>
              <a:rPr lang="sv-SE" dirty="0"/>
              <a:t> fragments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33794C87-2817-4595-EED2-06825EEC254A}"/>
              </a:ext>
            </a:extLst>
          </p:cNvPr>
          <p:cNvSpPr txBox="1"/>
          <p:nvPr/>
        </p:nvSpPr>
        <p:spPr>
          <a:xfrm>
            <a:off x="8309914" y="3715218"/>
            <a:ext cx="287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Reads</a:t>
            </a:r>
            <a:r>
              <a:rPr lang="sv-SE" dirty="0"/>
              <a:t> from </a:t>
            </a:r>
            <a:r>
              <a:rPr lang="sv-SE" dirty="0" err="1"/>
              <a:t>enriched</a:t>
            </a:r>
            <a:r>
              <a:rPr lang="sv-SE" dirty="0"/>
              <a:t> regions</a:t>
            </a:r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2D78FF9C-40A5-154A-D2F6-9E05CFACAA32}"/>
              </a:ext>
            </a:extLst>
          </p:cNvPr>
          <p:cNvCxnSpPr/>
          <p:nvPr/>
        </p:nvCxnSpPr>
        <p:spPr>
          <a:xfrm flipH="1">
            <a:off x="7300210" y="2912821"/>
            <a:ext cx="347637" cy="3340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pil 10">
            <a:extLst>
              <a:ext uri="{FF2B5EF4-FFF2-40B4-BE49-F238E27FC236}">
                <a16:creationId xmlns:a16="http://schemas.microsoft.com/office/drawing/2014/main" id="{9ECE9440-3455-FD43-6F8A-E8A146C36E68}"/>
              </a:ext>
            </a:extLst>
          </p:cNvPr>
          <p:cNvCxnSpPr/>
          <p:nvPr/>
        </p:nvCxnSpPr>
        <p:spPr>
          <a:xfrm flipH="1">
            <a:off x="7911943" y="4061640"/>
            <a:ext cx="347637" cy="3340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72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038ED9-585C-5B73-2682-23B729CD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Validation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structural</a:t>
            </a:r>
            <a:r>
              <a:rPr lang="sv-SE" dirty="0"/>
              <a:t> variation</a:t>
            </a:r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3B234279-8746-0E1F-0446-D01AC99C40EC}"/>
              </a:ext>
            </a:extLst>
          </p:cNvPr>
          <p:cNvGraphicFramePr>
            <a:graphicFrameLocks noGrp="1"/>
          </p:cNvGraphicFramePr>
          <p:nvPr/>
        </p:nvGraphicFramePr>
        <p:xfrm>
          <a:off x="132952" y="1835008"/>
          <a:ext cx="5643380" cy="4176628"/>
        </p:xfrm>
        <a:graphic>
          <a:graphicData uri="http://schemas.openxmlformats.org/drawingml/2006/table">
            <a:tbl>
              <a:tblPr/>
              <a:tblGrid>
                <a:gridCol w="595018">
                  <a:extLst>
                    <a:ext uri="{9D8B030D-6E8A-4147-A177-3AD203B41FA5}">
                      <a16:colId xmlns:a16="http://schemas.microsoft.com/office/drawing/2014/main" val="450472511"/>
                    </a:ext>
                  </a:extLst>
                </a:gridCol>
                <a:gridCol w="2021311">
                  <a:extLst>
                    <a:ext uri="{9D8B030D-6E8A-4147-A177-3AD203B41FA5}">
                      <a16:colId xmlns:a16="http://schemas.microsoft.com/office/drawing/2014/main" val="2686415965"/>
                    </a:ext>
                  </a:extLst>
                </a:gridCol>
                <a:gridCol w="980029">
                  <a:extLst>
                    <a:ext uri="{9D8B030D-6E8A-4147-A177-3AD203B41FA5}">
                      <a16:colId xmlns:a16="http://schemas.microsoft.com/office/drawing/2014/main" val="2266185660"/>
                    </a:ext>
                  </a:extLst>
                </a:gridCol>
                <a:gridCol w="971280">
                  <a:extLst>
                    <a:ext uri="{9D8B030D-6E8A-4147-A177-3AD203B41FA5}">
                      <a16:colId xmlns:a16="http://schemas.microsoft.com/office/drawing/2014/main" val="2613112435"/>
                    </a:ext>
                  </a:extLst>
                </a:gridCol>
                <a:gridCol w="1075742">
                  <a:extLst>
                    <a:ext uri="{9D8B030D-6E8A-4147-A177-3AD203B41FA5}">
                      <a16:colId xmlns:a16="http://schemas.microsoft.com/office/drawing/2014/main" val="3057464176"/>
                    </a:ext>
                  </a:extLst>
                </a:gridCol>
              </a:tblGrid>
              <a:tr h="5054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Arial" panose="020B0604020202020204" pitchFamily="34" charset="0"/>
                        </a:rPr>
                        <a:t>Target Region</a:t>
                      </a:r>
                      <a:endParaRPr lang="sv-SE">
                        <a:effectLst/>
                        <a:highlight>
                          <a:srgbClr val="CCCCCC"/>
                        </a:highlight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Arial" panose="020B0604020202020204" pitchFamily="34" charset="0"/>
                        </a:rPr>
                        <a:t>Coordinates</a:t>
                      </a:r>
                      <a:endParaRPr lang="sv-SE">
                        <a:effectLst/>
                        <a:highlight>
                          <a:srgbClr val="CCCCCC"/>
                        </a:highlight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Arial" panose="020B0604020202020204" pitchFamily="34" charset="0"/>
                        </a:rPr>
                        <a:t>Variant type</a:t>
                      </a:r>
                      <a:endParaRPr lang="sv-SE">
                        <a:effectLst/>
                        <a:highlight>
                          <a:srgbClr val="CCCCCC"/>
                        </a:highlight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Arial" panose="020B0604020202020204" pitchFamily="34" charset="0"/>
                        </a:rPr>
                        <a:t>Size</a:t>
                      </a:r>
                      <a:endParaRPr lang="sv-SE">
                        <a:effectLst/>
                        <a:highlight>
                          <a:srgbClr val="CCCCCC"/>
                        </a:highlight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Arial" panose="020B0604020202020204" pitchFamily="34" charset="0"/>
                        </a:rPr>
                        <a:t>Platform</a:t>
                      </a:r>
                      <a:endParaRPr lang="sv-SE">
                        <a:effectLst/>
                        <a:highlight>
                          <a:srgbClr val="CCCCCC"/>
                        </a:highlight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943845"/>
                  </a:ext>
                </a:extLst>
              </a:tr>
              <a:tr h="3221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chrX:27,000,000-36,000,000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Mb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MinION+P2S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534283"/>
                  </a:ext>
                </a:extLst>
              </a:tr>
              <a:tr h="3221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chr14:20,000,000-22,500,000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 Mb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MinION+P2S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735569"/>
                  </a:ext>
                </a:extLst>
              </a:tr>
              <a:tr h="308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chr16:2,500,000-5,000,000</a:t>
                      </a:r>
                      <a:endParaRPr lang="sv-SE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</a:t>
                      </a:r>
                      <a:endParaRPr lang="sv-SE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 Mb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MinION+P2S</a:t>
                      </a:r>
                      <a:endParaRPr lang="sv-SE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159198"/>
                  </a:ext>
                </a:extLst>
              </a:tr>
              <a:tr h="3221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chr4:108,000,000-115,000,000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Mb</a:t>
                      </a:r>
                      <a:endParaRPr lang="sv-SE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460071"/>
                  </a:ext>
                </a:extLst>
              </a:tr>
              <a:tr h="3221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chr6:96,600,000-97,300,000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Deletion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 Kb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502651"/>
                  </a:ext>
                </a:extLst>
              </a:tr>
              <a:tr h="5054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chr6:95,868,323-96,766,693 (T2T-CHM13)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Translocation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898 kb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</a:t>
                      </a:r>
                      <a:endParaRPr lang="sv-SE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870088"/>
                  </a:ext>
                </a:extLst>
              </a:tr>
              <a:tr h="3221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chr17:4,825,565-4,925,565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Translocation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Kb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</a:t>
                      </a:r>
                      <a:endParaRPr lang="sv-SE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664287"/>
                  </a:ext>
                </a:extLst>
              </a:tr>
              <a:tr h="3221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chr4:181,364,917-181,464,917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Translocation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Kb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MinION+P2S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964549"/>
                  </a:ext>
                </a:extLst>
              </a:tr>
              <a:tr h="3221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chr9:12,993,905-13,093,905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Translocation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Kb 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MinION+P2S</a:t>
                      </a:r>
                      <a:endParaRPr lang="sv-SE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834314"/>
                  </a:ext>
                </a:extLst>
              </a:tr>
              <a:tr h="3221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chr16:28,242,001-29,708,000</a:t>
                      </a:r>
                      <a:endParaRPr lang="sv-SE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Deletion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1.47 Mb</a:t>
                      </a:r>
                      <a:endParaRPr lang="sv-SE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MinION</a:t>
                      </a:r>
                      <a:endParaRPr lang="sv-SE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50224"/>
                  </a:ext>
                </a:extLst>
              </a:tr>
            </a:tbl>
          </a:graphicData>
        </a:graphic>
      </p:graphicFrame>
      <p:pic>
        <p:nvPicPr>
          <p:cNvPr id="5" name="Bildobjekt 4">
            <a:extLst>
              <a:ext uri="{FF2B5EF4-FFF2-40B4-BE49-F238E27FC236}">
                <a16:creationId xmlns:a16="http://schemas.microsoft.com/office/drawing/2014/main" id="{8F1089F0-C17E-C561-7A44-A225A2A4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572" y="1835008"/>
            <a:ext cx="6216476" cy="2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0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D2B7B0B-C999-275B-4B52-CD344530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70" y="4424940"/>
            <a:ext cx="4059079" cy="215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8F8CFB8-55B1-4510-5C0E-FB1CBF56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41" y="341126"/>
            <a:ext cx="10515600" cy="1325563"/>
          </a:xfrm>
        </p:spPr>
        <p:txBody>
          <a:bodyPr>
            <a:normAutofit/>
          </a:bodyPr>
          <a:lstStyle/>
          <a:p>
            <a:r>
              <a:rPr lang="sv-SE" sz="4000" dirty="0" err="1"/>
              <a:t>Resolving</a:t>
            </a:r>
            <a:r>
              <a:rPr lang="sv-SE" sz="4000" dirty="0"/>
              <a:t> and </a:t>
            </a:r>
            <a:r>
              <a:rPr lang="sv-SE" sz="4000" dirty="0" err="1"/>
              <a:t>validating</a:t>
            </a:r>
            <a:r>
              <a:rPr lang="sv-SE" sz="4000" dirty="0"/>
              <a:t> </a:t>
            </a:r>
            <a:r>
              <a:rPr lang="sv-SE" sz="4000" dirty="0" err="1"/>
              <a:t>complex</a:t>
            </a:r>
            <a:r>
              <a:rPr lang="sv-SE" sz="4000" dirty="0"/>
              <a:t> </a:t>
            </a:r>
            <a:r>
              <a:rPr lang="sv-SE" sz="4000" dirty="0" err="1"/>
              <a:t>rearrangements</a:t>
            </a:r>
            <a:endParaRPr lang="sv-SE" sz="4000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361EB569-3C08-AC35-AA8F-55C02F6C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659" y="1666689"/>
            <a:ext cx="4225266" cy="2313381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CB4A4D5-1335-F5A3-CBE6-299309BB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32" y="1670114"/>
            <a:ext cx="3624317" cy="23099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01B115-D79A-34DB-25EB-4E5D5FBF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75" y="4364332"/>
            <a:ext cx="3564719" cy="24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ECD7F629-BB02-EF8B-D9AE-E51548D96BAB}"/>
              </a:ext>
            </a:extLst>
          </p:cNvPr>
          <p:cNvSpPr txBox="1"/>
          <p:nvPr/>
        </p:nvSpPr>
        <p:spPr>
          <a:xfrm>
            <a:off x="345989" y="2483318"/>
            <a:ext cx="2989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Example</a:t>
            </a:r>
            <a:r>
              <a:rPr lang="sv-SE" dirty="0"/>
              <a:t> 1:</a:t>
            </a:r>
          </a:p>
          <a:p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chr</a:t>
            </a:r>
            <a:r>
              <a:rPr lang="sv-SE" dirty="0"/>
              <a:t> X </a:t>
            </a:r>
            <a:r>
              <a:rPr lang="sv-SE" dirty="0" err="1"/>
              <a:t>rearrangement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2D2480EC-DB3E-16BC-1087-6FAE16AEDB9A}"/>
              </a:ext>
            </a:extLst>
          </p:cNvPr>
          <p:cNvSpPr txBox="1"/>
          <p:nvPr/>
        </p:nvSpPr>
        <p:spPr>
          <a:xfrm>
            <a:off x="345989" y="4485549"/>
            <a:ext cx="2646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Example</a:t>
            </a:r>
            <a:r>
              <a:rPr lang="sv-SE" dirty="0"/>
              <a:t> 2:</a:t>
            </a:r>
          </a:p>
          <a:p>
            <a:r>
              <a:rPr lang="sv-SE" dirty="0" err="1"/>
              <a:t>Previously</a:t>
            </a:r>
            <a:r>
              <a:rPr lang="sv-SE" dirty="0"/>
              <a:t> </a:t>
            </a:r>
            <a:r>
              <a:rPr lang="sv-SE" dirty="0" err="1"/>
              <a:t>unmappable</a:t>
            </a:r>
            <a:r>
              <a:rPr lang="sv-SE" dirty="0"/>
              <a:t> </a:t>
            </a:r>
            <a:r>
              <a:rPr lang="sv-SE" dirty="0" err="1"/>
              <a:t>translocation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Breakpoints</a:t>
            </a:r>
            <a:r>
              <a:rPr lang="sv-SE" dirty="0"/>
              <a:t> in </a:t>
            </a:r>
            <a:r>
              <a:rPr lang="sv-SE" dirty="0" err="1"/>
              <a:t>assembly</a:t>
            </a:r>
            <a:r>
              <a:rPr lang="sv-SE" dirty="0"/>
              <a:t> gap on chr6 and short arm </a:t>
            </a:r>
            <a:r>
              <a:rPr lang="sv-SE" dirty="0" err="1"/>
              <a:t>of</a:t>
            </a:r>
            <a:r>
              <a:rPr lang="sv-SE" dirty="0"/>
              <a:t> chr22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F327DAE-9322-C52E-0A34-8445D2714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5233" y="4424940"/>
            <a:ext cx="2158698" cy="20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9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751CA22-7FB3-64E8-48B1-6146A4B5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Off-</a:t>
            </a:r>
            <a:r>
              <a:rPr lang="sv-SE" dirty="0" err="1"/>
              <a:t>target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for CNV </a:t>
            </a:r>
            <a:r>
              <a:rPr lang="sv-SE" dirty="0" err="1"/>
              <a:t>analysis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5DF9A8E-60FA-F554-CFF2-F62487A1F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7" y="2399524"/>
            <a:ext cx="6223647" cy="3121358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F1EAB78-B409-F5E1-5ADD-6D3933751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944" y="2245145"/>
            <a:ext cx="3715481" cy="31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66839697-3381-BE17-8E6B-181BBDBE87C6}"/>
              </a:ext>
            </a:extLst>
          </p:cNvPr>
          <p:cNvSpPr/>
          <p:nvPr/>
        </p:nvSpPr>
        <p:spPr>
          <a:xfrm>
            <a:off x="2090057" y="4880758"/>
            <a:ext cx="308758" cy="2968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887FFFC7-A9F9-ABAD-C094-6F29BF8D1EEF}"/>
              </a:ext>
            </a:extLst>
          </p:cNvPr>
          <p:cNvCxnSpPr>
            <a:cxnSpLocks/>
          </p:cNvCxnSpPr>
          <p:nvPr/>
        </p:nvCxnSpPr>
        <p:spPr>
          <a:xfrm flipV="1">
            <a:off x="2398815" y="4631377"/>
            <a:ext cx="4762006" cy="3978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4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787E47A0-8B1E-F36B-A077-B08DA229CCFC}"/>
              </a:ext>
            </a:extLst>
          </p:cNvPr>
          <p:cNvSpPr txBox="1">
            <a:spLocks/>
          </p:cNvSpPr>
          <p:nvPr/>
        </p:nvSpPr>
        <p:spPr>
          <a:xfrm>
            <a:off x="838200" y="20256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Panel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adaptive sampling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7D1B9316-640A-967C-8918-A335B24D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66" y="2484359"/>
            <a:ext cx="8008594" cy="4353389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F897D4A3-2DB1-6A0D-C3DF-0C4A991393BB}"/>
              </a:ext>
            </a:extLst>
          </p:cNvPr>
          <p:cNvSpPr txBox="1"/>
          <p:nvPr/>
        </p:nvSpPr>
        <p:spPr>
          <a:xfrm>
            <a:off x="2690740" y="1158796"/>
            <a:ext cx="7099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Targeting</a:t>
            </a:r>
            <a:r>
              <a:rPr lang="sv-SE" dirty="0"/>
              <a:t> 127 genes, </a:t>
            </a:r>
            <a:r>
              <a:rPr lang="sv-SE" dirty="0" err="1"/>
              <a:t>including</a:t>
            </a:r>
            <a:r>
              <a:rPr lang="sv-SE" dirty="0"/>
              <a:t> 18 </a:t>
            </a:r>
            <a:r>
              <a:rPr lang="sv-SE" dirty="0" err="1"/>
              <a:t>repeat</a:t>
            </a:r>
            <a:r>
              <a:rPr lang="sv-SE" dirty="0"/>
              <a:t> regions</a:t>
            </a:r>
          </a:p>
          <a:p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1 </a:t>
            </a:r>
            <a:r>
              <a:rPr lang="sv-SE" dirty="0" err="1"/>
              <a:t>sample</a:t>
            </a:r>
            <a:r>
              <a:rPr lang="sv-SE" dirty="0"/>
              <a:t> per </a:t>
            </a:r>
            <a:r>
              <a:rPr lang="sv-SE" dirty="0" err="1"/>
              <a:t>minION</a:t>
            </a:r>
            <a:r>
              <a:rPr lang="sv-SE" dirty="0"/>
              <a:t> </a:t>
            </a:r>
            <a:r>
              <a:rPr lang="sv-SE" dirty="0" err="1"/>
              <a:t>flowcell</a:t>
            </a:r>
            <a:r>
              <a:rPr lang="sv-SE" dirty="0"/>
              <a:t> or 3-4 </a:t>
            </a:r>
            <a:r>
              <a:rPr lang="sv-SE" dirty="0" err="1"/>
              <a:t>samples</a:t>
            </a:r>
            <a:r>
              <a:rPr lang="sv-SE" dirty="0"/>
              <a:t> per </a:t>
            </a:r>
            <a:r>
              <a:rPr lang="sv-SE" dirty="0" err="1"/>
              <a:t>PromethION</a:t>
            </a:r>
            <a:r>
              <a:rPr lang="sv-SE" dirty="0"/>
              <a:t> </a:t>
            </a:r>
            <a:r>
              <a:rPr lang="sv-SE" dirty="0" err="1"/>
              <a:t>flow</a:t>
            </a:r>
            <a:r>
              <a:rPr lang="sv-SE" dirty="0"/>
              <a:t> cell</a:t>
            </a:r>
          </a:p>
        </p:txBody>
      </p:sp>
    </p:spTree>
    <p:extLst>
      <p:ext uri="{BB962C8B-B14F-4D97-AF65-F5344CB8AC3E}">
        <p14:creationId xmlns:p14="http://schemas.microsoft.com/office/powerpoint/2010/main" val="670673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787E47A0-8B1E-F36B-A077-B08DA229CCFC}"/>
              </a:ext>
            </a:extLst>
          </p:cNvPr>
          <p:cNvSpPr txBox="1">
            <a:spLocks/>
          </p:cNvSpPr>
          <p:nvPr/>
        </p:nvSpPr>
        <p:spPr>
          <a:xfrm>
            <a:off x="838200" y="20256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Panel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adaptive sampling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0A2D7D6-66A0-AB10-D6B2-C2D50E3E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9578"/>
            <a:ext cx="7772400" cy="53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388674" y="1331800"/>
            <a:ext cx="5362818" cy="63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2013: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Installation of PacBio RSII</a:t>
            </a: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6" descr="tmp">
            <a:extLst>
              <a:ext uri="{FF2B5EF4-FFF2-40B4-BE49-F238E27FC236}">
                <a16:creationId xmlns:a16="http://schemas.microsoft.com/office/drawing/2014/main" id="{C2EC8856-901F-3A6B-C014-14414B6FC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" r="5017"/>
          <a:stretch/>
        </p:blipFill>
        <p:spPr bwMode="auto">
          <a:xfrm>
            <a:off x="844020" y="1857419"/>
            <a:ext cx="4898858" cy="43427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0D0EDDA7-1D01-E293-B061-642785A50AF9}"/>
              </a:ext>
            </a:extLst>
          </p:cNvPr>
          <p:cNvSpPr>
            <a:spLocks/>
          </p:cNvSpPr>
          <p:nvPr/>
        </p:nvSpPr>
        <p:spPr bwMode="auto">
          <a:xfrm>
            <a:off x="0" y="-38916"/>
            <a:ext cx="1219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PacBio sequencing </a:t>
            </a: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at NGI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Uppsala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D95609C-4433-255E-F282-9E9A207C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478" y="1331799"/>
            <a:ext cx="5989520" cy="63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March 2023: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Arrival of PacBio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Revio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E2E2B-735F-FD95-F1D6-D6E572FA0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83" t="7390" r="18942"/>
          <a:stretch/>
        </p:blipFill>
        <p:spPr>
          <a:xfrm rot="5400000">
            <a:off x="6996079" y="1571489"/>
            <a:ext cx="4342797" cy="491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5970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787E47A0-8B1E-F36B-A077-B08DA229CCFC}"/>
              </a:ext>
            </a:extLst>
          </p:cNvPr>
          <p:cNvSpPr txBox="1">
            <a:spLocks/>
          </p:cNvSpPr>
          <p:nvPr/>
        </p:nvSpPr>
        <p:spPr>
          <a:xfrm>
            <a:off x="838200" y="20256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Panel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adaptive sampling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D7E18677-93ED-9376-D1D5-F1CBD242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47" y="1319388"/>
            <a:ext cx="8347753" cy="45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6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787E47A0-8B1E-F36B-A077-B08DA229CCFC}"/>
              </a:ext>
            </a:extLst>
          </p:cNvPr>
          <p:cNvSpPr txBox="1">
            <a:spLocks/>
          </p:cNvSpPr>
          <p:nvPr/>
        </p:nvSpPr>
        <p:spPr>
          <a:xfrm>
            <a:off x="838200" y="20256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Panel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adaptive sampling</a:t>
            </a:r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F3C79419-F62D-18C9-F1B9-11DD6416D4E8}"/>
              </a:ext>
            </a:extLst>
          </p:cNvPr>
          <p:cNvGrpSpPr/>
          <p:nvPr/>
        </p:nvGrpSpPr>
        <p:grpSpPr>
          <a:xfrm>
            <a:off x="838200" y="1290125"/>
            <a:ext cx="10261533" cy="4790041"/>
            <a:chOff x="838200" y="1290125"/>
            <a:chExt cx="10261533" cy="4790041"/>
          </a:xfrm>
        </p:grpSpPr>
        <p:pic>
          <p:nvPicPr>
            <p:cNvPr id="2" name="Bildobjekt 1">
              <a:extLst>
                <a:ext uri="{FF2B5EF4-FFF2-40B4-BE49-F238E27FC236}">
                  <a16:creationId xmlns:a16="http://schemas.microsoft.com/office/drawing/2014/main" id="{B1A3292E-17F5-4F03-B19C-66A21A6F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290125"/>
              <a:ext cx="10225908" cy="4659411"/>
            </a:xfrm>
            <a:prstGeom prst="rect">
              <a:avLst/>
            </a:prstGeom>
          </p:spPr>
        </p:pic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2A546865-AAAC-5572-94C0-4E889AFEB734}"/>
                </a:ext>
              </a:extLst>
            </p:cNvPr>
            <p:cNvSpPr/>
            <p:nvPr/>
          </p:nvSpPr>
          <p:spPr>
            <a:xfrm>
              <a:off x="973776" y="5498275"/>
              <a:ext cx="10125957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809115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0540AF-E172-50A0-2AB0-24788C7D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127 genes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9434466-1DD1-6576-C87E-4F7C7470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8" y="1827327"/>
            <a:ext cx="11320204" cy="46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85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787E47A0-8B1E-F36B-A077-B08DA229CCFC}"/>
              </a:ext>
            </a:extLst>
          </p:cNvPr>
          <p:cNvSpPr txBox="1">
            <a:spLocks/>
          </p:cNvSpPr>
          <p:nvPr/>
        </p:nvSpPr>
        <p:spPr>
          <a:xfrm>
            <a:off x="838200" y="20256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regions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CAB15AD7-0E7C-65A0-473F-6567F279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7" y="777313"/>
            <a:ext cx="7392764" cy="232344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5A095482-E0A2-4A49-98AF-61DA5B663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77" y="3147405"/>
            <a:ext cx="7222492" cy="93798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9C9F2FA5-90CA-C27B-3DC4-6DDA1D91A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7" y="5234990"/>
            <a:ext cx="4889500" cy="1549400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A25F644-DDA5-65D1-01CF-891C6AD895DA}"/>
              </a:ext>
            </a:extLst>
          </p:cNvPr>
          <p:cNvSpPr txBox="1"/>
          <p:nvPr/>
        </p:nvSpPr>
        <p:spPr>
          <a:xfrm>
            <a:off x="5228492" y="600969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ARX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B1DF5E9-157C-E47E-8D06-1096F0419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77" y="4132043"/>
            <a:ext cx="4889500" cy="111760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C9911442-C7D8-234A-7E9C-150B6CE6FE0F}"/>
              </a:ext>
            </a:extLst>
          </p:cNvPr>
          <p:cNvSpPr txBox="1"/>
          <p:nvPr/>
        </p:nvSpPr>
        <p:spPr>
          <a:xfrm>
            <a:off x="5333841" y="4506877"/>
            <a:ext cx="91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ATXN10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0A344FE6-0E6D-E84B-1D7D-B1942FBAFDF1}"/>
              </a:ext>
            </a:extLst>
          </p:cNvPr>
          <p:cNvSpPr txBox="1"/>
          <p:nvPr/>
        </p:nvSpPr>
        <p:spPr>
          <a:xfrm>
            <a:off x="8030308" y="2039815"/>
            <a:ext cx="6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RFC1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8E5D12EE-C9C6-186F-2B51-78708B4A7813}"/>
              </a:ext>
            </a:extLst>
          </p:cNvPr>
          <p:cNvSpPr txBox="1"/>
          <p:nvPr/>
        </p:nvSpPr>
        <p:spPr>
          <a:xfrm>
            <a:off x="8030307" y="3329353"/>
            <a:ext cx="6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RFC1</a:t>
            </a:r>
          </a:p>
        </p:txBody>
      </p:sp>
    </p:spTree>
    <p:extLst>
      <p:ext uri="{BB962C8B-B14F-4D97-AF65-F5344CB8AC3E}">
        <p14:creationId xmlns:p14="http://schemas.microsoft.com/office/powerpoint/2010/main" val="3176472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DDF846D-7754-22AC-73EB-2A83E951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1"/>
            <a:ext cx="10515600" cy="1325563"/>
          </a:xfrm>
        </p:spPr>
        <p:txBody>
          <a:bodyPr>
            <a:norm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Gene panel adaptive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2A2227D-E2F6-E737-CE1C-1FEE1ACF8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44"/>
            <a:ext cx="10515600" cy="4351338"/>
          </a:xfrm>
        </p:spPr>
        <p:txBody>
          <a:bodyPr/>
          <a:lstStyle/>
          <a:p>
            <a:r>
              <a:rPr lang="sv-SE" dirty="0"/>
              <a:t>35 </a:t>
            </a:r>
            <a:r>
              <a:rPr lang="sv-SE" dirty="0" err="1"/>
              <a:t>samples</a:t>
            </a:r>
            <a:r>
              <a:rPr lang="sv-SE" dirty="0"/>
              <a:t> </a:t>
            </a:r>
            <a:r>
              <a:rPr lang="sv-SE" dirty="0" err="1"/>
              <a:t>sequenced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the panel </a:t>
            </a:r>
            <a:r>
              <a:rPr lang="sv-SE" dirty="0" err="1"/>
              <a:t>of</a:t>
            </a:r>
            <a:r>
              <a:rPr lang="sv-SE" dirty="0"/>
              <a:t> 127 genes</a:t>
            </a:r>
          </a:p>
          <a:p>
            <a:endParaRPr lang="sv-SE" dirty="0"/>
          </a:p>
          <a:p>
            <a:r>
              <a:rPr lang="sv-SE" dirty="0"/>
              <a:t>All </a:t>
            </a:r>
            <a:r>
              <a:rPr lang="sv-SE" dirty="0" err="1"/>
              <a:t>known</a:t>
            </a:r>
            <a:r>
              <a:rPr lang="sv-SE" dirty="0"/>
              <a:t> </a:t>
            </a:r>
            <a:r>
              <a:rPr lang="sv-SE" dirty="0" err="1"/>
              <a:t>pathogenic</a:t>
            </a:r>
            <a:r>
              <a:rPr lang="sv-SE" dirty="0"/>
              <a:t> variants </a:t>
            </a:r>
            <a:r>
              <a:rPr lang="sv-SE" dirty="0" err="1"/>
              <a:t>detected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Possible</a:t>
            </a:r>
            <a:r>
              <a:rPr lang="sv-SE" dirty="0"/>
              <a:t> to </a:t>
            </a:r>
            <a:r>
              <a:rPr lang="sv-SE" dirty="0" err="1"/>
              <a:t>accurately</a:t>
            </a:r>
            <a:r>
              <a:rPr lang="sv-SE" dirty="0"/>
              <a:t> </a:t>
            </a:r>
            <a:r>
              <a:rPr lang="sv-SE" dirty="0" err="1"/>
              <a:t>size</a:t>
            </a:r>
            <a:r>
              <a:rPr lang="sv-SE" dirty="0"/>
              <a:t> </a:t>
            </a:r>
            <a:r>
              <a:rPr lang="sv-SE" dirty="0" err="1"/>
              <a:t>repeat</a:t>
            </a:r>
            <a:r>
              <a:rPr lang="sv-SE" dirty="0"/>
              <a:t> expansions</a:t>
            </a:r>
          </a:p>
          <a:p>
            <a:endParaRPr lang="sv-SE" dirty="0"/>
          </a:p>
          <a:p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new </a:t>
            </a:r>
            <a:r>
              <a:rPr lang="sv-SE" dirty="0" err="1"/>
              <a:t>pathogenic</a:t>
            </a:r>
            <a:r>
              <a:rPr lang="sv-SE" dirty="0"/>
              <a:t> variation is under </a:t>
            </a:r>
            <a:r>
              <a:rPr lang="sv-SE" dirty="0" err="1"/>
              <a:t>way</a:t>
            </a:r>
            <a:r>
              <a:rPr lang="sv-SE" dirty="0"/>
              <a:t>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B679EA3-C530-A7A4-A35F-A54F61F4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87508"/>
            <a:ext cx="7772400" cy="1566624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C56922D0-CFF8-9CF2-B2A4-6C886ED3687A}"/>
              </a:ext>
            </a:extLst>
          </p:cNvPr>
          <p:cNvSpPr txBox="1"/>
          <p:nvPr/>
        </p:nvSpPr>
        <p:spPr>
          <a:xfrm>
            <a:off x="8918369" y="5647654"/>
            <a:ext cx="27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repeat</a:t>
            </a:r>
            <a:r>
              <a:rPr lang="sv-SE" dirty="0"/>
              <a:t> expansion in </a:t>
            </a:r>
            <a:r>
              <a:rPr lang="sv-SE" i="1" dirty="0"/>
              <a:t>RFC1 </a:t>
            </a:r>
          </a:p>
        </p:txBody>
      </p:sp>
    </p:spTree>
    <p:extLst>
      <p:ext uri="{BB962C8B-B14F-4D97-AF65-F5344CB8AC3E}">
        <p14:creationId xmlns:p14="http://schemas.microsoft.com/office/powerpoint/2010/main" val="1859568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0D0EDDA7-1D01-E293-B061-642785A50AF9}"/>
              </a:ext>
            </a:extLst>
          </p:cNvPr>
          <p:cNvSpPr>
            <a:spLocks/>
          </p:cNvSpPr>
          <p:nvPr/>
        </p:nvSpPr>
        <p:spPr bwMode="auto">
          <a:xfrm>
            <a:off x="0" y="-38916"/>
            <a:ext cx="1219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Planned project: “The Genome of Europe”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174DB-BE2C-A692-F28A-3C7D8747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3" y="1704839"/>
            <a:ext cx="9925053" cy="43306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2DA0E-E372-E4EC-AEE1-7C24499FA2A1}"/>
              </a:ext>
            </a:extLst>
          </p:cNvPr>
          <p:cNvSpPr txBox="1">
            <a:spLocks/>
          </p:cNvSpPr>
          <p:nvPr/>
        </p:nvSpPr>
        <p:spPr bwMode="auto">
          <a:xfrm>
            <a:off x="479164" y="1058365"/>
            <a:ext cx="11397149" cy="639806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defRPr/>
            </a:pPr>
            <a:r>
              <a:rPr lang="sv-SE" sz="2400" dirty="0">
                <a:latin typeface="Arial" charset="0"/>
                <a:cs typeface="Arial" charset="0"/>
              </a:rPr>
              <a:t>40M EUR EU </a:t>
            </a:r>
            <a:r>
              <a:rPr lang="sv-SE" sz="2400" dirty="0" err="1">
                <a:latin typeface="Arial" charset="0"/>
                <a:cs typeface="Arial" charset="0"/>
              </a:rPr>
              <a:t>project</a:t>
            </a:r>
            <a:r>
              <a:rPr lang="sv-SE" sz="2400" dirty="0">
                <a:latin typeface="Arial" charset="0"/>
                <a:cs typeface="Arial" charset="0"/>
              </a:rPr>
              <a:t>, </a:t>
            </a:r>
            <a:r>
              <a:rPr lang="sv-SE" sz="2400" dirty="0" err="1">
                <a:latin typeface="Arial" charset="0"/>
                <a:cs typeface="Arial" charset="0"/>
              </a:rPr>
              <a:t>aiming</a:t>
            </a:r>
            <a:r>
              <a:rPr lang="sv-SE" sz="2400" dirty="0">
                <a:latin typeface="Arial" charset="0"/>
                <a:cs typeface="Arial" charset="0"/>
              </a:rPr>
              <a:t> to </a:t>
            </a:r>
            <a:r>
              <a:rPr lang="sv-SE" sz="2400" dirty="0" err="1">
                <a:latin typeface="Arial" charset="0"/>
                <a:cs typeface="Arial" charset="0"/>
              </a:rPr>
              <a:t>generate</a:t>
            </a:r>
            <a:r>
              <a:rPr lang="sv-SE" sz="2400" dirty="0">
                <a:latin typeface="Arial" charset="0"/>
                <a:cs typeface="Arial" charset="0"/>
              </a:rPr>
              <a:t> a </a:t>
            </a:r>
            <a:r>
              <a:rPr lang="sv-SE" sz="2400" dirty="0" err="1">
                <a:latin typeface="Arial" charset="0"/>
                <a:cs typeface="Arial" charset="0"/>
              </a:rPr>
              <a:t>European</a:t>
            </a:r>
            <a:r>
              <a:rPr lang="sv-SE" sz="2400" dirty="0">
                <a:latin typeface="Arial" charset="0"/>
                <a:cs typeface="Arial" charset="0"/>
              </a:rPr>
              <a:t> </a:t>
            </a:r>
            <a:r>
              <a:rPr lang="sv-SE" sz="2400" dirty="0" err="1">
                <a:latin typeface="Arial" charset="0"/>
                <a:cs typeface="Arial" charset="0"/>
              </a:rPr>
              <a:t>reference</a:t>
            </a:r>
            <a:r>
              <a:rPr lang="sv-SE" sz="2400" dirty="0">
                <a:latin typeface="Arial" charset="0"/>
                <a:cs typeface="Arial" charset="0"/>
              </a:rPr>
              <a:t> WGS </a:t>
            </a:r>
            <a:r>
              <a:rPr lang="sv-SE" sz="2400" dirty="0" err="1">
                <a:latin typeface="Arial" charset="0"/>
                <a:cs typeface="Arial" charset="0"/>
              </a:rPr>
              <a:t>dataset</a:t>
            </a:r>
            <a:endParaRPr lang="sv-SE" sz="2400" dirty="0">
              <a:latin typeface="Arial" charset="0"/>
              <a:cs typeface="Arial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E19489-0B6A-F597-7670-1C8BCBAC5113}"/>
              </a:ext>
            </a:extLst>
          </p:cNvPr>
          <p:cNvSpPr txBox="1">
            <a:spLocks/>
          </p:cNvSpPr>
          <p:nvPr/>
        </p:nvSpPr>
        <p:spPr bwMode="auto">
          <a:xfrm>
            <a:off x="479165" y="6229082"/>
            <a:ext cx="10482750" cy="639806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defRPr/>
            </a:pPr>
            <a:r>
              <a:rPr lang="sv-SE" sz="2400" dirty="0" err="1">
                <a:latin typeface="Arial" charset="0"/>
                <a:cs typeface="Arial" charset="0"/>
              </a:rPr>
              <a:t>Sweden’s</a:t>
            </a:r>
            <a:r>
              <a:rPr lang="sv-SE" sz="2400" dirty="0">
                <a:latin typeface="Arial" charset="0"/>
                <a:cs typeface="Arial" charset="0"/>
              </a:rPr>
              <a:t> </a:t>
            </a:r>
            <a:r>
              <a:rPr lang="sv-SE" sz="2400" dirty="0" err="1">
                <a:latin typeface="Arial" charset="0"/>
                <a:cs typeface="Arial" charset="0"/>
              </a:rPr>
              <a:t>contribution</a:t>
            </a:r>
            <a:r>
              <a:rPr lang="sv-SE" sz="2400" dirty="0">
                <a:latin typeface="Arial" charset="0"/>
                <a:cs typeface="Arial" charset="0"/>
              </a:rPr>
              <a:t>: 500-1000 new long-read WGS by 2027 </a:t>
            </a:r>
          </a:p>
        </p:txBody>
      </p:sp>
    </p:spTree>
    <p:extLst>
      <p:ext uri="{BB962C8B-B14F-4D97-AF65-F5344CB8AC3E}">
        <p14:creationId xmlns:p14="http://schemas.microsoft.com/office/powerpoint/2010/main" val="1712280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8199C37-C18B-5AE5-A59F-2E087D49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69791B6-F85F-AA9E-E821-711032A6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5" y="1825625"/>
            <a:ext cx="11637819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PacBio</a:t>
            </a:r>
            <a:r>
              <a:rPr lang="sv-SE" dirty="0"/>
              <a:t> and Oxford </a:t>
            </a:r>
            <a:r>
              <a:rPr lang="sv-SE" dirty="0" err="1"/>
              <a:t>Nanopore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well</a:t>
            </a:r>
            <a:r>
              <a:rPr lang="sv-SE" dirty="0"/>
              <a:t> to </a:t>
            </a:r>
            <a:r>
              <a:rPr lang="sv-SE" dirty="0" err="1"/>
              <a:t>resolve</a:t>
            </a:r>
            <a:r>
              <a:rPr lang="sv-SE" dirty="0"/>
              <a:t>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rearrangements</a:t>
            </a:r>
            <a:r>
              <a:rPr lang="sv-SE" dirty="0"/>
              <a:t> in rare </a:t>
            </a:r>
            <a:r>
              <a:rPr lang="sv-SE" dirty="0" err="1"/>
              <a:t>disease</a:t>
            </a:r>
            <a:r>
              <a:rPr lang="sv-SE" dirty="0"/>
              <a:t> patients</a:t>
            </a:r>
          </a:p>
          <a:p>
            <a:r>
              <a:rPr lang="sv-SE" dirty="0" err="1"/>
              <a:t>Regular</a:t>
            </a:r>
            <a:r>
              <a:rPr lang="sv-SE" dirty="0"/>
              <a:t> DNA </a:t>
            </a:r>
            <a:r>
              <a:rPr lang="sv-SE" dirty="0" err="1"/>
              <a:t>extractions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fine as long as a </a:t>
            </a:r>
            <a:r>
              <a:rPr lang="sv-SE" dirty="0" err="1"/>
              <a:t>there</a:t>
            </a:r>
            <a:r>
              <a:rPr lang="sv-SE" dirty="0"/>
              <a:t> is </a:t>
            </a:r>
            <a:r>
              <a:rPr lang="sv-SE" dirty="0" err="1"/>
              <a:t>sufficient</a:t>
            </a:r>
            <a:r>
              <a:rPr lang="sv-SE" dirty="0"/>
              <a:t> material for proper </a:t>
            </a:r>
            <a:r>
              <a:rPr lang="sv-SE" dirty="0" err="1"/>
              <a:t>size</a:t>
            </a:r>
            <a:r>
              <a:rPr lang="sv-SE" dirty="0"/>
              <a:t> </a:t>
            </a:r>
            <a:r>
              <a:rPr lang="sv-SE" dirty="0" err="1"/>
              <a:t>selection</a:t>
            </a:r>
            <a:endParaRPr lang="sv-SE" dirty="0"/>
          </a:p>
          <a:p>
            <a:r>
              <a:rPr lang="sv-SE" dirty="0"/>
              <a:t>The T2T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may</a:t>
            </a:r>
            <a:r>
              <a:rPr lang="sv-SE" dirty="0"/>
              <a:t> </a:t>
            </a:r>
            <a:r>
              <a:rPr lang="sv-SE" dirty="0" err="1"/>
              <a:t>help</a:t>
            </a:r>
            <a:r>
              <a:rPr lang="sv-SE" dirty="0"/>
              <a:t> </a:t>
            </a:r>
            <a:r>
              <a:rPr lang="sv-SE" dirty="0" err="1"/>
              <a:t>resolve</a:t>
            </a:r>
            <a:r>
              <a:rPr lang="sv-SE" dirty="0"/>
              <a:t> </a:t>
            </a:r>
            <a:r>
              <a:rPr lang="sv-SE" dirty="0" err="1"/>
              <a:t>breakpoints</a:t>
            </a:r>
            <a:r>
              <a:rPr lang="sv-SE" dirty="0"/>
              <a:t> in </a:t>
            </a:r>
            <a:r>
              <a:rPr lang="sv-SE" dirty="0" err="1"/>
              <a:t>repetetive</a:t>
            </a:r>
            <a:r>
              <a:rPr lang="sv-SE" dirty="0"/>
              <a:t> regions</a:t>
            </a:r>
          </a:p>
          <a:p>
            <a:r>
              <a:rPr lang="sv-SE" dirty="0"/>
              <a:t>Most </a:t>
            </a:r>
            <a:r>
              <a:rPr lang="sv-SE" dirty="0" err="1"/>
              <a:t>rearrangements</a:t>
            </a:r>
            <a:r>
              <a:rPr lang="sv-SE" dirty="0"/>
              <a:t> </a:t>
            </a:r>
            <a:r>
              <a:rPr lang="sv-SE" dirty="0" err="1"/>
              <a:t>could</a:t>
            </a:r>
            <a:r>
              <a:rPr lang="sv-SE" dirty="0"/>
              <a:t> be </a:t>
            </a:r>
            <a:r>
              <a:rPr lang="sv-SE" dirty="0" err="1"/>
              <a:t>resolved</a:t>
            </a:r>
            <a:r>
              <a:rPr lang="sv-SE" dirty="0"/>
              <a:t> at </a:t>
            </a:r>
            <a:r>
              <a:rPr lang="sv-SE" dirty="0" err="1"/>
              <a:t>nucleotide</a:t>
            </a:r>
            <a:r>
              <a:rPr lang="sv-SE" dirty="0"/>
              <a:t> resolution</a:t>
            </a:r>
          </a:p>
          <a:p>
            <a:pPr lvl="1"/>
            <a:r>
              <a:rPr lang="sv-SE" dirty="0"/>
              <a:t>Long-read </a:t>
            </a:r>
            <a:r>
              <a:rPr lang="sv-SE" dirty="0" err="1"/>
              <a:t>sequencing</a:t>
            </a:r>
            <a:r>
              <a:rPr lang="sv-SE" dirty="0"/>
              <a:t> is the </a:t>
            </a:r>
            <a:r>
              <a:rPr lang="sv-SE" dirty="0" err="1"/>
              <a:t>future</a:t>
            </a:r>
            <a:r>
              <a:rPr lang="sv-SE"/>
              <a:t> for rare </a:t>
            </a:r>
            <a:r>
              <a:rPr lang="sv-SE" dirty="0" err="1"/>
              <a:t>disease</a:t>
            </a:r>
            <a:endParaRPr lang="sv-SE" dirty="0"/>
          </a:p>
          <a:p>
            <a:pPr lvl="1"/>
            <a:r>
              <a:rPr lang="sv-SE" dirty="0" err="1"/>
              <a:t>Sequence</a:t>
            </a:r>
            <a:r>
              <a:rPr lang="sv-SE" dirty="0"/>
              <a:t> data and digital </a:t>
            </a:r>
            <a:r>
              <a:rPr lang="sv-SE" dirty="0" err="1"/>
              <a:t>karyotype</a:t>
            </a:r>
            <a:r>
              <a:rPr lang="sv-SE" dirty="0"/>
              <a:t> in a </a:t>
            </a:r>
            <a:r>
              <a:rPr lang="sv-SE" dirty="0" err="1"/>
              <a:t>single</a:t>
            </a:r>
            <a:r>
              <a:rPr lang="sv-SE" dirty="0"/>
              <a:t> experiment</a:t>
            </a:r>
          </a:p>
          <a:p>
            <a:r>
              <a:rPr lang="sv-SE" dirty="0" err="1"/>
              <a:t>Exciting</a:t>
            </a:r>
            <a:r>
              <a:rPr lang="sv-SE" dirty="0"/>
              <a:t> </a:t>
            </a:r>
            <a:r>
              <a:rPr lang="sv-SE" dirty="0" err="1"/>
              <a:t>next</a:t>
            </a:r>
            <a:r>
              <a:rPr lang="sv-SE" dirty="0"/>
              <a:t> step to </a:t>
            </a:r>
            <a:r>
              <a:rPr lang="sv-SE" dirty="0" err="1"/>
              <a:t>expand</a:t>
            </a:r>
            <a:r>
              <a:rPr lang="sv-SE" dirty="0"/>
              <a:t>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sequencing</a:t>
            </a:r>
            <a:r>
              <a:rPr lang="sv-SE" dirty="0"/>
              <a:t> to </a:t>
            </a:r>
            <a:r>
              <a:rPr lang="sv-SE" dirty="0" err="1"/>
              <a:t>larger</a:t>
            </a:r>
            <a:r>
              <a:rPr lang="sv-SE" dirty="0"/>
              <a:t> </a:t>
            </a:r>
            <a:r>
              <a:rPr lang="sv-SE" dirty="0" err="1"/>
              <a:t>cohorts</a:t>
            </a:r>
            <a:endParaRPr lang="sv-SE" dirty="0"/>
          </a:p>
          <a:p>
            <a:pPr lvl="1"/>
            <a:r>
              <a:rPr lang="sv-SE" dirty="0" err="1"/>
              <a:t>Further</a:t>
            </a:r>
            <a:r>
              <a:rPr lang="sv-SE" dirty="0"/>
              <a:t>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analysis</a:t>
            </a:r>
            <a:r>
              <a:rPr lang="sv-SE" dirty="0"/>
              <a:t> pipelines</a:t>
            </a:r>
          </a:p>
          <a:p>
            <a:pPr lvl="1"/>
            <a:r>
              <a:rPr lang="sv-SE" dirty="0" err="1"/>
              <a:t>Improved</a:t>
            </a:r>
            <a:r>
              <a:rPr lang="sv-SE" dirty="0"/>
              <a:t> variant </a:t>
            </a:r>
            <a:r>
              <a:rPr lang="sv-SE" dirty="0" err="1"/>
              <a:t>filtering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13699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14BE16-D17E-F32A-5FBC-B4E79CD10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6701" b="15087"/>
          <a:stretch/>
        </p:blipFill>
        <p:spPr>
          <a:xfrm>
            <a:off x="411240" y="1194358"/>
            <a:ext cx="11475959" cy="54258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C24C743-A1BC-BB25-A294-AF1D52B602D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6583"/>
            <a:ext cx="12191999" cy="6842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charset="0"/>
              </a:rPr>
              <a:t>Long-Read Uppsala Meeting, October 21-23!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6460C-82A4-5FF9-AF0D-67CFDC268F82}"/>
              </a:ext>
            </a:extLst>
          </p:cNvPr>
          <p:cNvSpPr txBox="1"/>
          <p:nvPr/>
        </p:nvSpPr>
        <p:spPr>
          <a:xfrm>
            <a:off x="10046208" y="6003704"/>
            <a:ext cx="1767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elvetica" pitchFamily="2" charset="0"/>
              </a:rPr>
              <a:t>#LRUA24</a:t>
            </a:r>
          </a:p>
        </p:txBody>
      </p:sp>
    </p:spTree>
    <p:extLst>
      <p:ext uri="{BB962C8B-B14F-4D97-AF65-F5344CB8AC3E}">
        <p14:creationId xmlns:p14="http://schemas.microsoft.com/office/powerpoint/2010/main" val="1920797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AA2B2AF-76D1-8A07-59C7-26DEDC4E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5" y="240430"/>
            <a:ext cx="10515600" cy="1325563"/>
          </a:xfrm>
        </p:spPr>
        <p:txBody>
          <a:bodyPr>
            <a:normAutofit/>
          </a:bodyPr>
          <a:lstStyle/>
          <a:p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F3DCE1D-B8D9-0962-C872-FD2AD48E5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33" y="1980923"/>
            <a:ext cx="5258430" cy="1341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000" dirty="0"/>
              <a:t>All </a:t>
            </a:r>
            <a:r>
              <a:rPr lang="sv-SE" sz="2000" dirty="0" err="1"/>
              <a:t>staff</a:t>
            </a:r>
            <a:r>
              <a:rPr lang="sv-SE" sz="2000" dirty="0"/>
              <a:t> at Uppsala </a:t>
            </a:r>
            <a:r>
              <a:rPr lang="sv-SE" sz="2000" dirty="0" err="1"/>
              <a:t>Genome</a:t>
            </a:r>
            <a:r>
              <a:rPr lang="sv-SE" sz="2000" dirty="0"/>
              <a:t> Center</a:t>
            </a:r>
          </a:p>
          <a:p>
            <a:pPr marL="0" indent="0">
              <a:buNone/>
            </a:pPr>
            <a:endParaRPr lang="sv-SE" sz="20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51B3092-830B-CEE6-90FA-1E6E96D4F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10" b="21680"/>
          <a:stretch/>
        </p:blipFill>
        <p:spPr>
          <a:xfrm>
            <a:off x="85933" y="2388639"/>
            <a:ext cx="3995577" cy="2488438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79B3768-A3BE-5EB8-0086-E20305D32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27" y="5364888"/>
            <a:ext cx="2374900" cy="6985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87B886-FE22-20A4-5C0A-12AD671E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66" y="5297867"/>
            <a:ext cx="1515525" cy="7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AA2C64AE-5770-455F-E63C-6C545291DADC}"/>
              </a:ext>
            </a:extLst>
          </p:cNvPr>
          <p:cNvSpPr txBox="1">
            <a:spLocks/>
          </p:cNvSpPr>
          <p:nvPr/>
        </p:nvSpPr>
        <p:spPr>
          <a:xfrm>
            <a:off x="4368795" y="1994778"/>
            <a:ext cx="2752437" cy="2896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 err="1"/>
              <a:t>Undiagnosed</a:t>
            </a:r>
            <a:r>
              <a:rPr lang="sv-SE" sz="1600" dirty="0"/>
              <a:t> </a:t>
            </a:r>
            <a:r>
              <a:rPr lang="sv-SE" sz="1600" dirty="0" err="1"/>
              <a:t>Disease</a:t>
            </a:r>
            <a:r>
              <a:rPr lang="sv-SE" sz="1600" dirty="0"/>
              <a:t> </a:t>
            </a:r>
            <a:r>
              <a:rPr lang="sv-SE" sz="1600" dirty="0" err="1"/>
              <a:t>project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  <a:p>
            <a:pPr lvl="1"/>
            <a:r>
              <a:rPr lang="sv-SE" sz="1600" dirty="0"/>
              <a:t>Anna Lindstrand</a:t>
            </a:r>
          </a:p>
          <a:p>
            <a:pPr lvl="1"/>
            <a:r>
              <a:rPr lang="sv-SE" sz="1600" dirty="0"/>
              <a:t>Ann Nordgren</a:t>
            </a:r>
          </a:p>
          <a:p>
            <a:pPr lvl="1"/>
            <a:r>
              <a:rPr lang="sv-SE" sz="1600" dirty="0"/>
              <a:t>Jesper </a:t>
            </a:r>
            <a:r>
              <a:rPr lang="sv-SE" sz="1600" dirty="0" err="1"/>
              <a:t>Eisfeldt</a:t>
            </a:r>
            <a:endParaRPr lang="sv-SE" sz="1600" dirty="0"/>
          </a:p>
          <a:p>
            <a:pPr lvl="1"/>
            <a:r>
              <a:rPr lang="sv-SE" sz="1600" dirty="0"/>
              <a:t>Felix Lenner</a:t>
            </a:r>
          </a:p>
          <a:p>
            <a:pPr lvl="1"/>
            <a:r>
              <a:rPr lang="sv-SE" sz="1600" dirty="0"/>
              <a:t>Malin Melin</a:t>
            </a:r>
          </a:p>
          <a:p>
            <a:pPr lvl="1"/>
            <a:r>
              <a:rPr lang="sv-SE" sz="1600" dirty="0"/>
              <a:t>Adam </a:t>
            </a:r>
            <a:r>
              <a:rPr lang="sv-SE" sz="1600" dirty="0" err="1"/>
              <a:t>Ameur</a:t>
            </a:r>
            <a:endParaRPr lang="sv-SE" sz="1600" dirty="0"/>
          </a:p>
          <a:p>
            <a:pPr lvl="1"/>
            <a:r>
              <a:rPr lang="sv-SE" sz="1600" dirty="0"/>
              <a:t>Ida Höijer</a:t>
            </a:r>
          </a:p>
          <a:p>
            <a:pPr lvl="1"/>
            <a:endParaRPr lang="sv-SE" sz="1600" dirty="0"/>
          </a:p>
          <a:p>
            <a:pPr marL="0" indent="0">
              <a:buFont typeface="Arial" panose="020B0604020202020204" pitchFamily="34" charset="0"/>
              <a:buNone/>
            </a:pPr>
            <a:endParaRPr lang="sv-SE" sz="1600" dirty="0"/>
          </a:p>
        </p:txBody>
      </p:sp>
      <p:pic>
        <p:nvPicPr>
          <p:cNvPr id="5124" name="Picture 4" descr="UDN Logo">
            <a:extLst>
              <a:ext uri="{FF2B5EF4-FFF2-40B4-BE49-F238E27FC236}">
                <a16:creationId xmlns:a16="http://schemas.microsoft.com/office/drawing/2014/main" id="{2A011A3C-AAF3-F119-97CD-BD251D930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363" y="5216420"/>
            <a:ext cx="3587851" cy="8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0">
            <a:extLst>
              <a:ext uri="{FF2B5EF4-FFF2-40B4-BE49-F238E27FC236}">
                <a16:creationId xmlns:a16="http://schemas.microsoft.com/office/drawing/2014/main" id="{71DD96A8-42F5-6576-731B-694D3D07D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6732" y="5092581"/>
            <a:ext cx="3202072" cy="1122949"/>
          </a:xfrm>
          <a:prstGeom prst="rect">
            <a:avLst/>
          </a:prstGeom>
        </p:spPr>
      </p:pic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66E0D4A3-DFAF-B236-35DA-494CE8C6D1FD}"/>
              </a:ext>
            </a:extLst>
          </p:cNvPr>
          <p:cNvSpPr txBox="1">
            <a:spLocks/>
          </p:cNvSpPr>
          <p:nvPr/>
        </p:nvSpPr>
        <p:spPr>
          <a:xfrm>
            <a:off x="7203960" y="1994778"/>
            <a:ext cx="2380021" cy="2896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 err="1"/>
              <a:t>Nanopore</a:t>
            </a:r>
            <a:r>
              <a:rPr lang="sv-SE" sz="1600" dirty="0"/>
              <a:t> in ASD</a:t>
            </a:r>
          </a:p>
          <a:p>
            <a:pPr marL="0" indent="0">
              <a:buNone/>
            </a:pPr>
            <a:endParaRPr lang="sv-SE" sz="1600" dirty="0"/>
          </a:p>
          <a:p>
            <a:pPr lvl="1"/>
            <a:r>
              <a:rPr lang="sv-SE" sz="1600" dirty="0"/>
              <a:t>Stephen </a:t>
            </a:r>
            <a:r>
              <a:rPr lang="sv-SE" sz="1600" dirty="0" err="1"/>
              <a:t>Scherer</a:t>
            </a:r>
            <a:endParaRPr lang="sv-SE" sz="1600" dirty="0"/>
          </a:p>
          <a:p>
            <a:pPr lvl="1"/>
            <a:r>
              <a:rPr lang="sv-SE" sz="1600" dirty="0"/>
              <a:t>Anna Lindstrand</a:t>
            </a:r>
          </a:p>
          <a:p>
            <a:pPr lvl="1"/>
            <a:r>
              <a:rPr lang="sv-SE" sz="1600" dirty="0"/>
              <a:t>Jesper </a:t>
            </a:r>
            <a:r>
              <a:rPr lang="sv-SE" sz="1600" dirty="0" err="1"/>
              <a:t>Eisfeldt</a:t>
            </a:r>
            <a:endParaRPr lang="sv-SE" sz="1600" dirty="0"/>
          </a:p>
          <a:p>
            <a:pPr lvl="1"/>
            <a:r>
              <a:rPr lang="sv-SE" sz="1600" dirty="0"/>
              <a:t>Felix Lenner</a:t>
            </a:r>
          </a:p>
          <a:p>
            <a:pPr lvl="1"/>
            <a:r>
              <a:rPr lang="sv-SE" sz="1600" dirty="0"/>
              <a:t>Edward Higginbotham</a:t>
            </a:r>
          </a:p>
          <a:p>
            <a:pPr lvl="1"/>
            <a:r>
              <a:rPr lang="sv-SE" sz="1600" dirty="0"/>
              <a:t>Jennifer </a:t>
            </a:r>
            <a:r>
              <a:rPr lang="sv-SE" sz="1600" dirty="0" err="1"/>
              <a:t>Howe</a:t>
            </a:r>
            <a:endParaRPr lang="sv-SE" sz="1600" dirty="0"/>
          </a:p>
          <a:p>
            <a:pPr lvl="1"/>
            <a:r>
              <a:rPr lang="sv-SE" sz="1600" dirty="0"/>
              <a:t>Bridget Fernandez</a:t>
            </a:r>
          </a:p>
          <a:p>
            <a:pPr lvl="1"/>
            <a:endParaRPr lang="sv-SE" sz="1600" dirty="0"/>
          </a:p>
          <a:p>
            <a:pPr lvl="1"/>
            <a:endParaRPr lang="sv-SE" sz="1600" dirty="0"/>
          </a:p>
          <a:p>
            <a:pPr marL="0" indent="0">
              <a:buFont typeface="Arial" panose="020B0604020202020204" pitchFamily="34" charset="0"/>
              <a:buNone/>
            </a:pPr>
            <a:endParaRPr lang="sv-SE" sz="1600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7727003D-FB2D-2FBF-AFB4-AE129C2F8719}"/>
              </a:ext>
            </a:extLst>
          </p:cNvPr>
          <p:cNvSpPr txBox="1">
            <a:spLocks/>
          </p:cNvSpPr>
          <p:nvPr/>
        </p:nvSpPr>
        <p:spPr>
          <a:xfrm>
            <a:off x="9694416" y="1994778"/>
            <a:ext cx="2380021" cy="2896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/>
              <a:t>Adaptive </a:t>
            </a:r>
            <a:r>
              <a:rPr lang="sv-SE" sz="1600" dirty="0" err="1"/>
              <a:t>sequencing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  <a:p>
            <a:pPr lvl="1"/>
            <a:r>
              <a:rPr lang="sv-SE" sz="1600" dirty="0"/>
              <a:t>Aida </a:t>
            </a:r>
            <a:r>
              <a:rPr lang="sv-SE" sz="1600" dirty="0" err="1"/>
              <a:t>Paivandy</a:t>
            </a:r>
            <a:endParaRPr lang="sv-SE" sz="1600" dirty="0"/>
          </a:p>
          <a:p>
            <a:pPr lvl="1"/>
            <a:r>
              <a:rPr lang="sv-SE" sz="1600" dirty="0"/>
              <a:t>Felix Lenner</a:t>
            </a:r>
          </a:p>
          <a:p>
            <a:pPr lvl="1"/>
            <a:r>
              <a:rPr lang="sv-SE" sz="1600" dirty="0"/>
              <a:t>Håkan Thornberg</a:t>
            </a:r>
          </a:p>
          <a:p>
            <a:pPr lvl="1"/>
            <a:r>
              <a:rPr lang="sv-SE" sz="1600" dirty="0"/>
              <a:t>Jesper </a:t>
            </a:r>
            <a:r>
              <a:rPr lang="sv-SE" sz="1600" dirty="0" err="1"/>
              <a:t>Eisfeldt</a:t>
            </a:r>
            <a:endParaRPr lang="sv-SE" sz="1600" dirty="0"/>
          </a:p>
          <a:p>
            <a:pPr lvl="1"/>
            <a:r>
              <a:rPr lang="sv-SE" sz="1600" dirty="0"/>
              <a:t>Anna Lindstrand</a:t>
            </a:r>
          </a:p>
          <a:p>
            <a:pPr lvl="1"/>
            <a:r>
              <a:rPr lang="sv-SE" sz="1600" dirty="0"/>
              <a:t>Caroline Graff</a:t>
            </a:r>
          </a:p>
          <a:p>
            <a:pPr lvl="1"/>
            <a:r>
              <a:rPr lang="sv-SE" sz="1600" dirty="0"/>
              <a:t>Emma Ehn</a:t>
            </a:r>
          </a:p>
          <a:p>
            <a:pPr lvl="1"/>
            <a:endParaRPr lang="sv-SE" sz="1600" dirty="0"/>
          </a:p>
          <a:p>
            <a:pPr lvl="1"/>
            <a:endParaRPr lang="sv-SE" sz="1600" dirty="0"/>
          </a:p>
          <a:p>
            <a:pPr marL="0" indent="0">
              <a:buFont typeface="Arial" panose="020B0604020202020204" pitchFamily="34" charset="0"/>
              <a:buNone/>
            </a:pP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290182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1">
            <a:extLst>
              <a:ext uri="{FF2B5EF4-FFF2-40B4-BE49-F238E27FC236}">
                <a16:creationId xmlns:a16="http://schemas.microsoft.com/office/drawing/2014/main" id="{0E8B5A63-3E7D-A744-B996-E65560247E72}"/>
              </a:ext>
            </a:extLst>
          </p:cNvPr>
          <p:cNvSpPr>
            <a:spLocks/>
          </p:cNvSpPr>
          <p:nvPr/>
        </p:nvSpPr>
        <p:spPr bwMode="auto">
          <a:xfrm>
            <a:off x="-2" y="-13225"/>
            <a:ext cx="1219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International collaborations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36598-B833-2F55-7EE3-139B4755F73E}"/>
              </a:ext>
            </a:extLst>
          </p:cNvPr>
          <p:cNvSpPr txBox="1"/>
          <p:nvPr/>
        </p:nvSpPr>
        <p:spPr>
          <a:xfrm>
            <a:off x="3475115" y="3183746"/>
            <a:ext cx="510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RNA &amp; single-cell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6AE65-DD71-136E-7931-19CCE93C5773}"/>
              </a:ext>
            </a:extLst>
          </p:cNvPr>
          <p:cNvSpPr txBox="1"/>
          <p:nvPr/>
        </p:nvSpPr>
        <p:spPr>
          <a:xfrm>
            <a:off x="4598906" y="1234426"/>
            <a:ext cx="448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Human/medical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34CE7C-5C0D-1A0D-7B52-79185E853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272" y="3343435"/>
            <a:ext cx="2340510" cy="1145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06E758-E949-A9DD-E6C6-6DE91B7FF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57" y="2043503"/>
            <a:ext cx="3168460" cy="750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8012-EC75-044F-F937-329AB9C5CD4B}"/>
              </a:ext>
            </a:extLst>
          </p:cNvPr>
          <p:cNvSpPr txBox="1"/>
          <p:nvPr/>
        </p:nvSpPr>
        <p:spPr>
          <a:xfrm>
            <a:off x="5554621" y="3863090"/>
            <a:ext cx="527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Study isoforms in bulk and single-cell RNA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88D25-0D8E-E5AC-1D60-2DB2C5D1A5BE}"/>
              </a:ext>
            </a:extLst>
          </p:cNvPr>
          <p:cNvSpPr txBox="1"/>
          <p:nvPr/>
        </p:nvSpPr>
        <p:spPr>
          <a:xfrm>
            <a:off x="6212284" y="2080079"/>
            <a:ext cx="5106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Find the genetic cause of rare disease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690F90-112D-25C0-8403-E58859054319}"/>
              </a:ext>
            </a:extLst>
          </p:cNvPr>
          <p:cNvSpPr/>
          <p:nvPr/>
        </p:nvSpPr>
        <p:spPr>
          <a:xfrm>
            <a:off x="959556" y="3121128"/>
            <a:ext cx="10069688" cy="164445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7836A9-5CD0-8BC2-03BF-E5CC0A9B0D37}"/>
              </a:ext>
            </a:extLst>
          </p:cNvPr>
          <p:cNvSpPr/>
          <p:nvPr/>
        </p:nvSpPr>
        <p:spPr>
          <a:xfrm>
            <a:off x="959556" y="1146698"/>
            <a:ext cx="10069688" cy="16444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800000"/>
              </a:highlight>
            </a:endParaRPr>
          </a:p>
        </p:txBody>
      </p:sp>
      <p:grpSp>
        <p:nvGrpSpPr>
          <p:cNvPr id="11" name="Grupp 10">
            <a:extLst>
              <a:ext uri="{FF2B5EF4-FFF2-40B4-BE49-F238E27FC236}">
                <a16:creationId xmlns:a16="http://schemas.microsoft.com/office/drawing/2014/main" id="{6C911BB9-EC56-235B-553A-5DFB3DE6A7E2}"/>
              </a:ext>
            </a:extLst>
          </p:cNvPr>
          <p:cNvGrpSpPr/>
          <p:nvPr/>
        </p:nvGrpSpPr>
        <p:grpSpPr>
          <a:xfrm>
            <a:off x="959556" y="5076826"/>
            <a:ext cx="10069688" cy="1644456"/>
            <a:chOff x="959556" y="1252989"/>
            <a:chExt cx="10069688" cy="16444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B8286-0822-2108-3BA3-A6BF6EF96B8C}"/>
                </a:ext>
              </a:extLst>
            </p:cNvPr>
            <p:cNvSpPr txBox="1"/>
            <p:nvPr/>
          </p:nvSpPr>
          <p:spPr>
            <a:xfrm>
              <a:off x="3711050" y="1336717"/>
              <a:ext cx="4525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Biodiversity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6CD57A-D5E9-AD6F-EF63-6DDBE3A31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9332" y="1693333"/>
              <a:ext cx="1766799" cy="9948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B81BC4-D8A6-AD97-EC94-1C82B858F108}"/>
                </a:ext>
              </a:extLst>
            </p:cNvPr>
            <p:cNvSpPr txBox="1"/>
            <p:nvPr/>
          </p:nvSpPr>
          <p:spPr>
            <a:xfrm>
              <a:off x="5554621" y="1970108"/>
              <a:ext cx="510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Generate reference genome for any species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E31E91F-1CD6-48F4-9DAF-C3DFD2F07EE2}"/>
                </a:ext>
              </a:extLst>
            </p:cNvPr>
            <p:cNvSpPr/>
            <p:nvPr/>
          </p:nvSpPr>
          <p:spPr>
            <a:xfrm>
              <a:off x="959556" y="1252989"/>
              <a:ext cx="10069688" cy="1644456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80F78F-BB78-4186-E195-C3F9F68B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3926" y="1599977"/>
              <a:ext cx="2084384" cy="1031771"/>
            </a:xfrm>
            <a:prstGeom prst="rect">
              <a:avLst/>
            </a:prstGeom>
          </p:spPr>
        </p:pic>
      </p:grpSp>
      <p:pic>
        <p:nvPicPr>
          <p:cNvPr id="15" name="Graphic 10">
            <a:extLst>
              <a:ext uri="{FF2B5EF4-FFF2-40B4-BE49-F238E27FC236}">
                <a16:creationId xmlns:a16="http://schemas.microsoft.com/office/drawing/2014/main" id="{D69B7C6D-B7FB-5C28-3FF0-D4B5B04E6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2351" y="1064716"/>
            <a:ext cx="3202072" cy="11229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FA2EE6-F341-EE25-4795-3A54F483D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084" y="1491326"/>
            <a:ext cx="1076278" cy="101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20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1">
            <a:extLst>
              <a:ext uri="{FF2B5EF4-FFF2-40B4-BE49-F238E27FC236}">
                <a16:creationId xmlns:a16="http://schemas.microsoft.com/office/drawing/2014/main" id="{0E8B5A63-3E7D-A744-B996-E65560247E72}"/>
              </a:ext>
            </a:extLst>
          </p:cNvPr>
          <p:cNvSpPr>
            <a:spLocks/>
          </p:cNvSpPr>
          <p:nvPr/>
        </p:nvSpPr>
        <p:spPr bwMode="auto">
          <a:xfrm>
            <a:off x="0" y="-38916"/>
            <a:ext cx="1219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What’s been run on the </a:t>
            </a:r>
            <a:r>
              <a:rPr lang="en-GB" sz="3600" dirty="0" err="1">
                <a:solidFill>
                  <a:prstClr val="black"/>
                </a:solidFill>
                <a:latin typeface="Arial" charset="0"/>
                <a:cs typeface="Arial" charset="0"/>
              </a:rPr>
              <a:t>Revio</a:t>
            </a: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 to date?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4720602-E2F7-F81D-6175-E8666123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28" y="1051697"/>
            <a:ext cx="7239000" cy="5461000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0D61AAF-4F0B-161D-6F83-30F37D9EFD03}"/>
              </a:ext>
            </a:extLst>
          </p:cNvPr>
          <p:cNvSpPr txBox="1"/>
          <p:nvPr/>
        </p:nvSpPr>
        <p:spPr>
          <a:xfrm>
            <a:off x="8422806" y="1742200"/>
            <a:ext cx="23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374 SMRT cells so far</a:t>
            </a:r>
          </a:p>
        </p:txBody>
      </p:sp>
    </p:spTree>
    <p:extLst>
      <p:ext uri="{BB962C8B-B14F-4D97-AF65-F5344CB8AC3E}">
        <p14:creationId xmlns:p14="http://schemas.microsoft.com/office/powerpoint/2010/main" val="283421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1">
            <a:extLst>
              <a:ext uri="{FF2B5EF4-FFF2-40B4-BE49-F238E27FC236}">
                <a16:creationId xmlns:a16="http://schemas.microsoft.com/office/drawing/2014/main" id="{0E8B5A63-3E7D-A744-B996-E65560247E72}"/>
              </a:ext>
            </a:extLst>
          </p:cNvPr>
          <p:cNvSpPr>
            <a:spLocks/>
          </p:cNvSpPr>
          <p:nvPr/>
        </p:nvSpPr>
        <p:spPr bwMode="auto">
          <a:xfrm>
            <a:off x="0" y="-38916"/>
            <a:ext cx="1219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HiFi yield for different sample types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C725E02-4449-F7B2-2D8C-E5347D47F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5" y="1051697"/>
            <a:ext cx="8818418" cy="566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39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1">
            <a:extLst>
              <a:ext uri="{FF2B5EF4-FFF2-40B4-BE49-F238E27FC236}">
                <a16:creationId xmlns:a16="http://schemas.microsoft.com/office/drawing/2014/main" id="{0E8B5A63-3E7D-A744-B996-E65560247E72}"/>
              </a:ext>
            </a:extLst>
          </p:cNvPr>
          <p:cNvSpPr>
            <a:spLocks/>
          </p:cNvSpPr>
          <p:nvPr/>
        </p:nvSpPr>
        <p:spPr bwMode="auto">
          <a:xfrm>
            <a:off x="0" y="-38916"/>
            <a:ext cx="1219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>
                <a:solidFill>
                  <a:prstClr val="black"/>
                </a:solidFill>
                <a:latin typeface="Arial" charset="0"/>
                <a:cs typeface="Arial" charset="0"/>
              </a:rPr>
              <a:t>Read length vs Throughput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27378-E388-CCA3-5565-A5240B0CF62B}"/>
              </a:ext>
            </a:extLst>
          </p:cNvPr>
          <p:cNvSpPr txBox="1"/>
          <p:nvPr/>
        </p:nvSpPr>
        <p:spPr>
          <a:xfrm>
            <a:off x="539341" y="909102"/>
            <a:ext cx="10869558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complex pattern, also influenced by DNA quality…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04EAE914-4B1C-38EC-C30E-4E172B9C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80" y="1578131"/>
            <a:ext cx="8276291" cy="52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6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5990B5-BBD7-4B76-0757-DDCCC82A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sv-SE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Resolving</a:t>
            </a:r>
            <a:r>
              <a:rPr lang="sv-SE" sz="3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sv-SE" sz="3600" b="0" dirty="0">
                <a:latin typeface="Arial" panose="020B0604020202020204" pitchFamily="34" charset="0"/>
                <a:cs typeface="Arial" panose="020B0604020202020204" pitchFamily="34" charset="0"/>
              </a:rPr>
              <a:t> variation </a:t>
            </a:r>
            <a:r>
              <a:rPr lang="sv-SE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3600" b="0" dirty="0"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sv-SE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lang="sv-SE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E9FAA380-A14E-3D18-7588-F4AA977E09F1}"/>
              </a:ext>
            </a:extLst>
          </p:cNvPr>
          <p:cNvSpPr txBox="1"/>
          <p:nvPr/>
        </p:nvSpPr>
        <p:spPr>
          <a:xfrm>
            <a:off x="1320801" y="1741821"/>
            <a:ext cx="9931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&gt;50%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structural</a:t>
            </a:r>
            <a:r>
              <a:rPr lang="sv-SE" sz="2400" dirty="0"/>
              <a:t> variation (SV) </a:t>
            </a:r>
            <a:r>
              <a:rPr lang="sv-SE" sz="2400" dirty="0" err="1"/>
              <a:t>identified</a:t>
            </a:r>
            <a:r>
              <a:rPr lang="sv-SE" sz="2400" dirty="0"/>
              <a:t> by long-read </a:t>
            </a:r>
            <a:r>
              <a:rPr lang="sv-SE" sz="2400" dirty="0" err="1"/>
              <a:t>sequencing</a:t>
            </a:r>
            <a:r>
              <a:rPr lang="sv-SE" sz="2400" dirty="0"/>
              <a:t> is not </a:t>
            </a:r>
            <a:r>
              <a:rPr lang="sv-SE" sz="2400" dirty="0" err="1"/>
              <a:t>captured</a:t>
            </a:r>
            <a:r>
              <a:rPr lang="sv-SE" sz="2400" dirty="0"/>
              <a:t> by short-read </a:t>
            </a:r>
            <a:r>
              <a:rPr lang="sv-SE" sz="2400" dirty="0" err="1"/>
              <a:t>sequencing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the same </a:t>
            </a:r>
            <a:r>
              <a:rPr lang="sv-SE" sz="2400" dirty="0" err="1"/>
              <a:t>sample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Long-read </a:t>
            </a:r>
            <a:r>
              <a:rPr lang="sv-SE" sz="2400" dirty="0" err="1"/>
              <a:t>sequencing</a:t>
            </a:r>
            <a:r>
              <a:rPr lang="sv-SE" sz="2400" dirty="0"/>
              <a:t> </a:t>
            </a:r>
            <a:r>
              <a:rPr lang="sv-SE" sz="2400" dirty="0" err="1"/>
              <a:t>enables</a:t>
            </a:r>
            <a:r>
              <a:rPr lang="sv-SE" sz="2400" dirty="0"/>
              <a:t> </a:t>
            </a:r>
            <a:r>
              <a:rPr lang="sv-SE" sz="2400" dirty="0" err="1"/>
              <a:t>nucleotide</a:t>
            </a:r>
            <a:r>
              <a:rPr lang="sv-SE" sz="2400" dirty="0"/>
              <a:t> resolution </a:t>
            </a:r>
            <a:r>
              <a:rPr lang="sv-SE" sz="2400" dirty="0" err="1"/>
              <a:t>identification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breakpoints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Accuracy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long read </a:t>
            </a:r>
            <a:r>
              <a:rPr lang="sv-SE" sz="2400" dirty="0" err="1"/>
              <a:t>sequencing</a:t>
            </a:r>
            <a:r>
              <a:rPr lang="sv-SE" sz="2400" dirty="0"/>
              <a:t> has </a:t>
            </a:r>
            <a:r>
              <a:rPr lang="sv-SE" sz="2400" dirty="0" err="1"/>
              <a:t>improved</a:t>
            </a:r>
            <a:r>
              <a:rPr lang="sv-SE" sz="2400" dirty="0"/>
              <a:t> – </a:t>
            </a:r>
            <a:r>
              <a:rPr lang="sv-SE" sz="2400" dirty="0" err="1"/>
              <a:t>can</a:t>
            </a:r>
            <a:r>
              <a:rPr lang="sv-SE" sz="2400" dirty="0"/>
              <a:t> </a:t>
            </a:r>
            <a:r>
              <a:rPr lang="sv-SE" sz="2400" dirty="0" err="1"/>
              <a:t>now</a:t>
            </a:r>
            <a:r>
              <a:rPr lang="sv-SE" sz="2400" dirty="0"/>
              <a:t> </a:t>
            </a:r>
            <a:r>
              <a:rPr lang="sv-SE" sz="2400" dirty="0" err="1"/>
              <a:t>capture</a:t>
            </a:r>
            <a:r>
              <a:rPr lang="sv-SE" sz="2400" dirty="0"/>
              <a:t> all forms </a:t>
            </a:r>
            <a:r>
              <a:rPr lang="sv-SE" sz="2400" dirty="0" err="1"/>
              <a:t>of</a:t>
            </a:r>
            <a:r>
              <a:rPr lang="sv-SE" sz="2400" dirty="0"/>
              <a:t> variation from SNVs to </a:t>
            </a:r>
            <a:r>
              <a:rPr lang="sv-SE" sz="2400" dirty="0" err="1"/>
              <a:t>large</a:t>
            </a:r>
            <a:r>
              <a:rPr lang="sv-SE" sz="2400" dirty="0"/>
              <a:t> SVs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Many</a:t>
            </a:r>
            <a:r>
              <a:rPr lang="sv-SE" sz="2400" dirty="0"/>
              <a:t> </a:t>
            </a:r>
            <a:r>
              <a:rPr lang="sv-SE" sz="2400" dirty="0" err="1"/>
              <a:t>current</a:t>
            </a:r>
            <a:r>
              <a:rPr lang="sv-SE" sz="2400" dirty="0"/>
              <a:t> </a:t>
            </a:r>
            <a:r>
              <a:rPr lang="sv-SE" sz="2400" dirty="0" err="1"/>
              <a:t>diagnostics</a:t>
            </a:r>
            <a:r>
              <a:rPr lang="sv-SE" sz="2400" dirty="0"/>
              <a:t> tests </a:t>
            </a:r>
            <a:r>
              <a:rPr lang="sv-SE" sz="2400" dirty="0" err="1"/>
              <a:t>can</a:t>
            </a:r>
            <a:r>
              <a:rPr lang="sv-SE" sz="2400" dirty="0"/>
              <a:t> </a:t>
            </a:r>
            <a:r>
              <a:rPr lang="sv-SE" sz="2400" dirty="0" err="1"/>
              <a:t>likely</a:t>
            </a:r>
            <a:r>
              <a:rPr lang="sv-SE" sz="2400" dirty="0"/>
              <a:t> be </a:t>
            </a:r>
            <a:r>
              <a:rPr lang="sv-SE" sz="2400" dirty="0" err="1"/>
              <a:t>replaced</a:t>
            </a:r>
            <a:r>
              <a:rPr lang="sv-SE" sz="2400" dirty="0"/>
              <a:t> by long-read </a:t>
            </a:r>
            <a:r>
              <a:rPr lang="sv-SE" sz="2400" dirty="0" err="1"/>
              <a:t>sequencing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239057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24348</TotalTime>
  <Words>1599</Words>
  <Application>Microsoft Macintosh PowerPoint</Application>
  <PresentationFormat>Bredbild</PresentationFormat>
  <Paragraphs>459</Paragraphs>
  <Slides>48</Slides>
  <Notes>10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48</vt:i4>
      </vt:variant>
    </vt:vector>
  </HeadingPairs>
  <TitlesOfParts>
    <vt:vector size="55" baseType="lpstr">
      <vt:lpstr>ＭＳ Ｐゴシック</vt:lpstr>
      <vt:lpstr>Arial</vt:lpstr>
      <vt:lpstr>Calibri</vt:lpstr>
      <vt:lpstr>Calibri Light</vt:lpstr>
      <vt:lpstr>Helvetica</vt:lpstr>
      <vt:lpstr>Times New Roman</vt:lpstr>
      <vt:lpstr>Office-tema</vt:lpstr>
      <vt:lpstr>Long-read sequencing in rare disease</vt:lpstr>
      <vt:lpstr>Outline</vt:lpstr>
      <vt:lpstr>Swedish National Genomics Infrastructure (NGI) at the SciLifeLab Genomics Platform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Resolving structural variation with long reads</vt:lpstr>
      <vt:lpstr>PowerPoint-presentation</vt:lpstr>
      <vt:lpstr>Sequencing stats – regular clinic DNA</vt:lpstr>
      <vt:lpstr>PowerPoint-presentation</vt:lpstr>
      <vt:lpstr>Comparison to short-read SVs</vt:lpstr>
      <vt:lpstr>Results from pilot study</vt:lpstr>
      <vt:lpstr>Translocations and inversions</vt:lpstr>
      <vt:lpstr>Resolution of centromeric rearrangements using T2T</vt:lpstr>
      <vt:lpstr>Examples of complex rearrangements</vt:lpstr>
      <vt:lpstr>Examples of complex rearrangements</vt:lpstr>
      <vt:lpstr>Next phase of Genomic Medicine Sweden project</vt:lpstr>
      <vt:lpstr>Genomic-Medicine-Sweden/Nallo</vt:lpstr>
      <vt:lpstr>Genomic-Medicine-Sweden/Nallo</vt:lpstr>
      <vt:lpstr>PowerPoint-presentation</vt:lpstr>
      <vt:lpstr>Whole genome nanopore sequencing</vt:lpstr>
      <vt:lpstr>PowerPoint-presentation</vt:lpstr>
      <vt:lpstr>Chromosome X rearrangement</vt:lpstr>
      <vt:lpstr>Alternative solutions to architecture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Conclusions from nanopore pilot</vt:lpstr>
      <vt:lpstr>Adaptive sequencing</vt:lpstr>
      <vt:lpstr>”In silico” enrichment of any target</vt:lpstr>
      <vt:lpstr>Validation of structural variation</vt:lpstr>
      <vt:lpstr>Resolving and validating complex rearrangements</vt:lpstr>
      <vt:lpstr>Off-target reads can be used for CNV analysis</vt:lpstr>
      <vt:lpstr>PowerPoint-presentation</vt:lpstr>
      <vt:lpstr>PowerPoint-presentation</vt:lpstr>
      <vt:lpstr>PowerPoint-presentation</vt:lpstr>
      <vt:lpstr>PowerPoint-presentation</vt:lpstr>
      <vt:lpstr>Coverage across 127 genes</vt:lpstr>
      <vt:lpstr>PowerPoint-presentation</vt:lpstr>
      <vt:lpstr>Gene panel adaptive sequencing</vt:lpstr>
      <vt:lpstr>PowerPoint-presentation</vt:lpstr>
      <vt:lpstr>Conclusions</vt:lpstr>
      <vt:lpstr>Long-Read Uppsala Meeting, October 21-23!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Microsoft Office User</dc:creator>
  <cp:lastModifiedBy>Microsoft Office User</cp:lastModifiedBy>
  <cp:revision>85</cp:revision>
  <dcterms:created xsi:type="dcterms:W3CDTF">2024-04-14T21:06:25Z</dcterms:created>
  <dcterms:modified xsi:type="dcterms:W3CDTF">2024-10-03T05:59:34Z</dcterms:modified>
</cp:coreProperties>
</file>